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72" r:id="rId4"/>
    <p:sldId id="275" r:id="rId5"/>
    <p:sldId id="262" r:id="rId6"/>
    <p:sldId id="266" r:id="rId7"/>
    <p:sldId id="267" r:id="rId8"/>
    <p:sldId id="268" r:id="rId9"/>
    <p:sldId id="269" r:id="rId10"/>
    <p:sldId id="264" r:id="rId11"/>
    <p:sldId id="261" r:id="rId12"/>
    <p:sldId id="270" r:id="rId13"/>
    <p:sldId id="271" r:id="rId14"/>
    <p:sldId id="259" r:id="rId15"/>
    <p:sldId id="278" r:id="rId16"/>
    <p:sldId id="277" r:id="rId17"/>
  </p:sldIdLst>
  <p:sldSz cx="121713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544" y="-112"/>
      </p:cViewPr>
      <p:guideLst>
        <p:guide orient="horz" pos="2160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39961-2262-6E48-A44A-1F6B4886147B}" type="datetimeFigureOut">
              <a:rPr lang="en-US" smtClean="0"/>
              <a:t>3/7/19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ABC5-A67C-3D46-AE6C-17A2CE48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C42C-8DD0-40A4-A042-BA80F6BF0D1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52" y="2130426"/>
            <a:ext cx="1034565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46634" y="274639"/>
            <a:ext cx="364506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312" y="274639"/>
            <a:ext cx="107344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85895F-E04A-BA46-A80B-65BBAD115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5344" b="11739"/>
          <a:stretch/>
        </p:blipFill>
        <p:spPr>
          <a:xfrm>
            <a:off x="0" y="1"/>
            <a:ext cx="1217136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EF95C8-B04B-BE41-86EF-FE46CD6A7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" y="450919"/>
            <a:ext cx="3742385" cy="712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B8E2D7-3D7E-9C40-962B-B6AF72679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2899" y="1803400"/>
            <a:ext cx="5485565" cy="13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454" y="4406901"/>
            <a:ext cx="1034565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454" y="2906713"/>
            <a:ext cx="1034565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313" y="1600201"/>
            <a:ext cx="718871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0879" y="1600201"/>
            <a:ext cx="71908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68" y="274638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68" y="1535113"/>
            <a:ext cx="5377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68" y="2174875"/>
            <a:ext cx="5377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884" y="1535113"/>
            <a:ext cx="53799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884" y="2174875"/>
            <a:ext cx="53799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69" y="273050"/>
            <a:ext cx="40042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65" y="273051"/>
            <a:ext cx="68041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569" y="1435101"/>
            <a:ext cx="400429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672" y="4800600"/>
            <a:ext cx="73028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5672" y="612775"/>
            <a:ext cx="73028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672" y="5367338"/>
            <a:ext cx="73028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568" y="274638"/>
            <a:ext cx="109542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68" y="1600201"/>
            <a:ext cx="109542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568" y="6356351"/>
            <a:ext cx="2839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E3D8-89B5-4541-8305-9C4D6EE31DD2}" type="datetimeFigureOut">
              <a:rPr lang="en-US" smtClean="0"/>
              <a:t>3/7/19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8549" y="6356351"/>
            <a:ext cx="3854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2810" y="6356351"/>
            <a:ext cx="2839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C3E8-3BAC-9F4D-9C9E-5C0D41B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6.jpe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3.png"/><Relationship Id="rId13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eg"/><Relationship Id="rId4" Type="http://schemas.openxmlformats.org/officeDocument/2006/relationships/image" Target="../media/image11.jpeg"/><Relationship Id="rId5" Type="http://schemas.openxmlformats.org/officeDocument/2006/relationships/image" Target="../media/image7.jpg"/><Relationship Id="rId6" Type="http://schemas.openxmlformats.org/officeDocument/2006/relationships/image" Target="../media/image9.jpg"/><Relationship Id="rId7" Type="http://schemas.openxmlformats.org/officeDocument/2006/relationships/image" Target="../media/image14.jpeg"/><Relationship Id="rId8" Type="http://schemas.openxmlformats.org/officeDocument/2006/relationships/image" Target="../media/image12.jp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eg"/><Relationship Id="rId4" Type="http://schemas.openxmlformats.org/officeDocument/2006/relationships/image" Target="../media/image11.jpeg"/><Relationship Id="rId5" Type="http://schemas.openxmlformats.org/officeDocument/2006/relationships/image" Target="../media/image9.jpg"/><Relationship Id="rId6" Type="http://schemas.openxmlformats.org/officeDocument/2006/relationships/image" Target="../media/image14.jpeg"/><Relationship Id="rId7" Type="http://schemas.openxmlformats.org/officeDocument/2006/relationships/image" Target="../media/image12.jp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8" Type="http://schemas.openxmlformats.org/officeDocument/2006/relationships/image" Target="../media/image11.jpe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8" Type="http://schemas.openxmlformats.org/officeDocument/2006/relationships/image" Target="../media/image11.jpeg"/><Relationship Id="rId9" Type="http://schemas.openxmlformats.org/officeDocument/2006/relationships/image" Target="../media/image12.jp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8" Type="http://schemas.openxmlformats.org/officeDocument/2006/relationships/image" Target="../media/image11.jpeg"/><Relationship Id="rId9" Type="http://schemas.openxmlformats.org/officeDocument/2006/relationships/image" Target="../media/image12.jp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8" Type="http://schemas.openxmlformats.org/officeDocument/2006/relationships/image" Target="../media/image11.jpeg"/><Relationship Id="rId9" Type="http://schemas.openxmlformats.org/officeDocument/2006/relationships/image" Target="../media/image12.jp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5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wildp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49" y="1031222"/>
            <a:ext cx="1236266" cy="856229"/>
          </a:xfrm>
          <a:prstGeom prst="rect">
            <a:avLst/>
          </a:prstGeom>
        </p:spPr>
      </p:pic>
      <p:sp>
        <p:nvSpPr>
          <p:cNvPr id="65" name="Down Arrow 64"/>
          <p:cNvSpPr/>
          <p:nvPr/>
        </p:nvSpPr>
        <p:spPr>
          <a:xfrm>
            <a:off x="7762563" y="1967145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wildp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46" y="2470833"/>
            <a:ext cx="1055387" cy="7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sick p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3981">
            <a:off x="4715325" y="125350"/>
            <a:ext cx="1317785" cy="69933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9233399" y="287054"/>
            <a:ext cx="1971109" cy="1782726"/>
            <a:chOff x="6674034" y="332854"/>
            <a:chExt cx="1971109" cy="1782726"/>
          </a:xfrm>
        </p:grpSpPr>
        <p:pic>
          <p:nvPicPr>
            <p:cNvPr id="46" name="Picture 45" descr="traveller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34" y="332854"/>
              <a:ext cx="1270160" cy="1695729"/>
            </a:xfrm>
            <a:prstGeom prst="rect">
              <a:avLst/>
            </a:prstGeom>
          </p:spPr>
        </p:pic>
        <p:pic>
          <p:nvPicPr>
            <p:cNvPr id="24" name="Picture 23" descr="sausag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603" y="872707"/>
              <a:ext cx="933540" cy="954566"/>
            </a:xfrm>
            <a:prstGeom prst="rect">
              <a:avLst/>
            </a:prstGeom>
          </p:spPr>
        </p:pic>
        <p:pic>
          <p:nvPicPr>
            <p:cNvPr id="32" name="Picture 31" descr="pig meat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883" y="1543569"/>
              <a:ext cx="659592" cy="57201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450955" y="5439144"/>
            <a:ext cx="1682226" cy="1223561"/>
            <a:chOff x="2741554" y="5436832"/>
            <a:chExt cx="1682226" cy="1223561"/>
          </a:xfrm>
        </p:grpSpPr>
        <p:pic>
          <p:nvPicPr>
            <p:cNvPr id="48" name="Picture 47" descr="pig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554" y="5436832"/>
              <a:ext cx="1072626" cy="613961"/>
            </a:xfrm>
            <a:prstGeom prst="rect">
              <a:avLst/>
            </a:prstGeom>
          </p:spPr>
        </p:pic>
        <p:pic>
          <p:nvPicPr>
            <p:cNvPr id="49" name="Picture 48" descr="pig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54" y="5589232"/>
              <a:ext cx="1072626" cy="613961"/>
            </a:xfrm>
            <a:prstGeom prst="rect">
              <a:avLst/>
            </a:prstGeom>
          </p:spPr>
        </p:pic>
        <p:pic>
          <p:nvPicPr>
            <p:cNvPr id="50" name="Picture 49" descr="pig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4" y="5741632"/>
              <a:ext cx="1072626" cy="613961"/>
            </a:xfrm>
            <a:prstGeom prst="rect">
              <a:avLst/>
            </a:prstGeom>
          </p:spPr>
        </p:pic>
        <p:pic>
          <p:nvPicPr>
            <p:cNvPr id="51" name="Picture 50" descr="pig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754" y="5894032"/>
              <a:ext cx="1072626" cy="613961"/>
            </a:xfrm>
            <a:prstGeom prst="rect">
              <a:avLst/>
            </a:prstGeom>
          </p:spPr>
        </p:pic>
        <p:pic>
          <p:nvPicPr>
            <p:cNvPr id="52" name="Picture 51" descr="pig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54" y="6046432"/>
              <a:ext cx="1072626" cy="613961"/>
            </a:xfrm>
            <a:prstGeom prst="rect">
              <a:avLst/>
            </a:prstGeom>
          </p:spPr>
        </p:pic>
      </p:grpSp>
      <p:pic>
        <p:nvPicPr>
          <p:cNvPr id="64" name="Picture 63" descr="slop-clipart-3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00" y="4959378"/>
            <a:ext cx="1669254" cy="1274576"/>
          </a:xfrm>
          <a:prstGeom prst="rect">
            <a:avLst/>
          </a:prstGeom>
        </p:spPr>
      </p:pic>
      <p:sp>
        <p:nvSpPr>
          <p:cNvPr id="66" name="Down Arrow 65"/>
          <p:cNvSpPr/>
          <p:nvPr/>
        </p:nvSpPr>
        <p:spPr>
          <a:xfrm>
            <a:off x="9899035" y="2127336"/>
            <a:ext cx="415449" cy="2527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pig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3" y="6110592"/>
            <a:ext cx="1072626" cy="613961"/>
          </a:xfrm>
          <a:prstGeom prst="rect">
            <a:avLst/>
          </a:prstGeom>
        </p:spPr>
      </p:pic>
      <p:pic>
        <p:nvPicPr>
          <p:cNvPr id="74" name="Picture 73" descr="pig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57" y="5540409"/>
            <a:ext cx="1072626" cy="613961"/>
          </a:xfrm>
          <a:prstGeom prst="rect">
            <a:avLst/>
          </a:prstGeom>
        </p:spPr>
      </p:pic>
      <p:sp>
        <p:nvSpPr>
          <p:cNvPr id="69" name="Left-Right Arrow 68"/>
          <p:cNvSpPr/>
          <p:nvPr/>
        </p:nvSpPr>
        <p:spPr>
          <a:xfrm>
            <a:off x="5804629" y="5819460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-Right Arrow 77"/>
          <p:cNvSpPr/>
          <p:nvPr/>
        </p:nvSpPr>
        <p:spPr>
          <a:xfrm>
            <a:off x="7878214" y="5646216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87944" y="287054"/>
            <a:ext cx="1945238" cy="25379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 descr="pig mea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82" y="31099"/>
            <a:ext cx="659592" cy="572011"/>
          </a:xfrm>
          <a:prstGeom prst="rect">
            <a:avLst/>
          </a:prstGeom>
        </p:spPr>
      </p:pic>
      <p:pic>
        <p:nvPicPr>
          <p:cNvPr id="87" name="Picture 86" descr="saus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9" y="0"/>
            <a:ext cx="933540" cy="9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N_truck-with-long-trailer-blue-cab-clipart-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9" y="5346412"/>
            <a:ext cx="1227309" cy="8941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46968" y="733096"/>
            <a:ext cx="1933610" cy="1094673"/>
            <a:chOff x="851692" y="469772"/>
            <a:chExt cx="2351053" cy="1440441"/>
          </a:xfrm>
        </p:grpSpPr>
        <p:pic>
          <p:nvPicPr>
            <p:cNvPr id="5" name="Picture 4" descr="sick pig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00166" y="1276975"/>
              <a:ext cx="1102579" cy="633238"/>
            </a:xfrm>
            <a:prstGeom prst="rect">
              <a:avLst/>
            </a:prstGeom>
          </p:spPr>
        </p:pic>
        <p:pic>
          <p:nvPicPr>
            <p:cNvPr id="14" name="Picture 13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273" y="469772"/>
              <a:ext cx="1407029" cy="805370"/>
            </a:xfrm>
            <a:prstGeom prst="rect">
              <a:avLst/>
            </a:prstGeom>
          </p:spPr>
        </p:pic>
        <p:pic>
          <p:nvPicPr>
            <p:cNvPr id="15" name="Picture 14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92" y="1301122"/>
              <a:ext cx="1064118" cy="609091"/>
            </a:xfrm>
            <a:prstGeom prst="rect">
              <a:avLst/>
            </a:prstGeom>
          </p:spPr>
        </p:pic>
      </p:grpSp>
      <p:pic>
        <p:nvPicPr>
          <p:cNvPr id="6" name="Picture 5" descr="slaughterhosue and tru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8" y="2836310"/>
            <a:ext cx="2239314" cy="154340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01376" y="5579890"/>
            <a:ext cx="1682226" cy="1223561"/>
            <a:chOff x="2741554" y="5436832"/>
            <a:chExt cx="1682226" cy="1223561"/>
          </a:xfrm>
        </p:grpSpPr>
        <p:pic>
          <p:nvPicPr>
            <p:cNvPr id="12" name="Picture 11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554" y="5436832"/>
              <a:ext cx="1072626" cy="613961"/>
            </a:xfrm>
            <a:prstGeom prst="rect">
              <a:avLst/>
            </a:prstGeom>
          </p:spPr>
        </p:pic>
        <p:pic>
          <p:nvPicPr>
            <p:cNvPr id="18" name="Picture 1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54" y="5589232"/>
              <a:ext cx="1072626" cy="613961"/>
            </a:xfrm>
            <a:prstGeom prst="rect">
              <a:avLst/>
            </a:prstGeom>
          </p:spPr>
        </p:pic>
        <p:pic>
          <p:nvPicPr>
            <p:cNvPr id="19" name="Picture 18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4" y="5741632"/>
              <a:ext cx="1072626" cy="613961"/>
            </a:xfrm>
            <a:prstGeom prst="rect">
              <a:avLst/>
            </a:prstGeom>
          </p:spPr>
        </p:pic>
        <p:pic>
          <p:nvPicPr>
            <p:cNvPr id="20" name="Picture 1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754" y="5894032"/>
              <a:ext cx="1072626" cy="613961"/>
            </a:xfrm>
            <a:prstGeom prst="rect">
              <a:avLst/>
            </a:prstGeom>
          </p:spPr>
        </p:pic>
        <p:pic>
          <p:nvPicPr>
            <p:cNvPr id="21" name="Picture 20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54" y="6046432"/>
              <a:ext cx="1072626" cy="613961"/>
            </a:xfrm>
            <a:prstGeom prst="rect">
              <a:avLst/>
            </a:prstGeom>
          </p:spPr>
        </p:pic>
      </p:grpSp>
      <p:pic>
        <p:nvPicPr>
          <p:cNvPr id="23" name="Picture 22" descr="sick pi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0979" y="1130241"/>
            <a:ext cx="1317785" cy="699334"/>
          </a:xfrm>
          <a:prstGeom prst="rect">
            <a:avLst/>
          </a:prstGeom>
        </p:spPr>
      </p:pic>
      <p:pic>
        <p:nvPicPr>
          <p:cNvPr id="25" name="Picture 24" descr="11942622-vector-illustration-of-an-ax-and-a-slaughterhou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25" y="4655055"/>
            <a:ext cx="1230207" cy="92265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178012" y="3573806"/>
            <a:ext cx="1590668" cy="1251883"/>
            <a:chOff x="10099117" y="895287"/>
            <a:chExt cx="2157201" cy="1681457"/>
          </a:xfrm>
        </p:grpSpPr>
        <p:pic>
          <p:nvPicPr>
            <p:cNvPr id="9" name="Picture 8" descr="wildpig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117" y="895287"/>
              <a:ext cx="1547601" cy="1071857"/>
            </a:xfrm>
            <a:prstGeom prst="rect">
              <a:avLst/>
            </a:prstGeom>
          </p:spPr>
        </p:pic>
        <p:pic>
          <p:nvPicPr>
            <p:cNvPr id="26" name="Picture 25" descr="wildpig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17" y="1047687"/>
              <a:ext cx="1547601" cy="1071857"/>
            </a:xfrm>
            <a:prstGeom prst="rect">
              <a:avLst/>
            </a:prstGeom>
          </p:spPr>
        </p:pic>
        <p:pic>
          <p:nvPicPr>
            <p:cNvPr id="27" name="Picture 26" descr="wildpig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917" y="1200087"/>
              <a:ext cx="1547601" cy="1071857"/>
            </a:xfrm>
            <a:prstGeom prst="rect">
              <a:avLst/>
            </a:prstGeom>
          </p:spPr>
        </p:pic>
        <p:pic>
          <p:nvPicPr>
            <p:cNvPr id="28" name="Picture 27" descr="wildpig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317" y="1352487"/>
              <a:ext cx="1547601" cy="1071857"/>
            </a:xfrm>
            <a:prstGeom prst="rect">
              <a:avLst/>
            </a:prstGeom>
          </p:spPr>
        </p:pic>
        <p:pic>
          <p:nvPicPr>
            <p:cNvPr id="29" name="Picture 28" descr="wildpig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717" y="1504887"/>
              <a:ext cx="1547601" cy="1071857"/>
            </a:xfrm>
            <a:prstGeom prst="rect">
              <a:avLst/>
            </a:prstGeom>
          </p:spPr>
        </p:pic>
      </p:grpSp>
      <p:pic>
        <p:nvPicPr>
          <p:cNvPr id="31" name="Picture 30" descr="wildpig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49" y="1031222"/>
            <a:ext cx="1236266" cy="856229"/>
          </a:xfrm>
          <a:prstGeom prst="rect">
            <a:avLst/>
          </a:prstGeom>
        </p:spPr>
      </p:pic>
      <p:sp>
        <p:nvSpPr>
          <p:cNvPr id="38" name="Down Arrow 37"/>
          <p:cNvSpPr/>
          <p:nvPr/>
        </p:nvSpPr>
        <p:spPr>
          <a:xfrm>
            <a:off x="983857" y="1982783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sick pi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3981">
            <a:off x="4715325" y="125350"/>
            <a:ext cx="1317785" cy="699334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>
            <a:off x="4995917" y="210426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3489632" y="201027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stockphoto-134027871-612x61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49" y="912140"/>
            <a:ext cx="1514893" cy="1098131"/>
          </a:xfrm>
          <a:prstGeom prst="rect">
            <a:avLst/>
          </a:prstGeom>
        </p:spPr>
      </p:pic>
      <p:sp>
        <p:nvSpPr>
          <p:cNvPr id="39" name="Down Arrow 38"/>
          <p:cNvSpPr/>
          <p:nvPr/>
        </p:nvSpPr>
        <p:spPr>
          <a:xfrm>
            <a:off x="5081400" y="670360"/>
            <a:ext cx="292817" cy="4498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istockphoto-134027871-612x61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915016"/>
            <a:ext cx="1661505" cy="12044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9233399" y="287054"/>
            <a:ext cx="1971109" cy="1782726"/>
            <a:chOff x="6674034" y="332854"/>
            <a:chExt cx="1971109" cy="1782726"/>
          </a:xfrm>
        </p:grpSpPr>
        <p:pic>
          <p:nvPicPr>
            <p:cNvPr id="46" name="Picture 45" descr="traveller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34" y="332854"/>
              <a:ext cx="1270160" cy="1695729"/>
            </a:xfrm>
            <a:prstGeom prst="rect">
              <a:avLst/>
            </a:prstGeom>
          </p:spPr>
        </p:pic>
        <p:pic>
          <p:nvPicPr>
            <p:cNvPr id="24" name="Picture 23" descr="sausages.jpe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603" y="872707"/>
              <a:ext cx="933540" cy="954566"/>
            </a:xfrm>
            <a:prstGeom prst="rect">
              <a:avLst/>
            </a:prstGeom>
          </p:spPr>
        </p:pic>
        <p:pic>
          <p:nvPicPr>
            <p:cNvPr id="32" name="Picture 31" descr="pig meat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883" y="1543569"/>
              <a:ext cx="659592" cy="57201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450955" y="5439144"/>
            <a:ext cx="1682226" cy="1223561"/>
            <a:chOff x="2741554" y="5436832"/>
            <a:chExt cx="1682226" cy="1223561"/>
          </a:xfrm>
        </p:grpSpPr>
        <p:pic>
          <p:nvPicPr>
            <p:cNvPr id="48" name="Picture 4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554" y="5436832"/>
              <a:ext cx="1072626" cy="613961"/>
            </a:xfrm>
            <a:prstGeom prst="rect">
              <a:avLst/>
            </a:prstGeom>
          </p:spPr>
        </p:pic>
        <p:pic>
          <p:nvPicPr>
            <p:cNvPr id="49" name="Picture 48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54" y="5589232"/>
              <a:ext cx="1072626" cy="613961"/>
            </a:xfrm>
            <a:prstGeom prst="rect">
              <a:avLst/>
            </a:prstGeom>
          </p:spPr>
        </p:pic>
        <p:pic>
          <p:nvPicPr>
            <p:cNvPr id="50" name="Picture 4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4" y="5741632"/>
              <a:ext cx="1072626" cy="613961"/>
            </a:xfrm>
            <a:prstGeom prst="rect">
              <a:avLst/>
            </a:prstGeom>
          </p:spPr>
        </p:pic>
        <p:pic>
          <p:nvPicPr>
            <p:cNvPr id="51" name="Picture 50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754" y="5894032"/>
              <a:ext cx="1072626" cy="613961"/>
            </a:xfrm>
            <a:prstGeom prst="rect">
              <a:avLst/>
            </a:prstGeom>
          </p:spPr>
        </p:pic>
        <p:pic>
          <p:nvPicPr>
            <p:cNvPr id="52" name="Picture 51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54" y="6046432"/>
              <a:ext cx="1072626" cy="613961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671283" y="3053543"/>
            <a:ext cx="1773185" cy="1431750"/>
            <a:chOff x="7448195" y="2582635"/>
            <a:chExt cx="1773185" cy="1431750"/>
          </a:xfrm>
        </p:grpSpPr>
        <p:pic>
          <p:nvPicPr>
            <p:cNvPr id="54" name="Picture 53" descr="black piglet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195" y="2582635"/>
              <a:ext cx="1163585" cy="822150"/>
            </a:xfrm>
            <a:prstGeom prst="rect">
              <a:avLst/>
            </a:prstGeom>
          </p:spPr>
        </p:pic>
        <p:pic>
          <p:nvPicPr>
            <p:cNvPr id="55" name="Picture 54" descr="black piglet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95" y="2735035"/>
              <a:ext cx="1163585" cy="822150"/>
            </a:xfrm>
            <a:prstGeom prst="rect">
              <a:avLst/>
            </a:prstGeom>
          </p:spPr>
        </p:pic>
        <p:pic>
          <p:nvPicPr>
            <p:cNvPr id="56" name="Picture 55" descr="black piglet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76" y="2993710"/>
              <a:ext cx="1163585" cy="822150"/>
            </a:xfrm>
            <a:prstGeom prst="rect">
              <a:avLst/>
            </a:prstGeom>
          </p:spPr>
        </p:pic>
        <p:pic>
          <p:nvPicPr>
            <p:cNvPr id="57" name="Picture 56" descr="black piglet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995" y="2887435"/>
              <a:ext cx="1163585" cy="822150"/>
            </a:xfrm>
            <a:prstGeom prst="rect">
              <a:avLst/>
            </a:prstGeom>
          </p:spPr>
        </p:pic>
        <p:pic>
          <p:nvPicPr>
            <p:cNvPr id="58" name="Picture 57" descr="black piglet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95" y="3039835"/>
              <a:ext cx="1163585" cy="822150"/>
            </a:xfrm>
            <a:prstGeom prst="rect">
              <a:avLst/>
            </a:prstGeom>
          </p:spPr>
        </p:pic>
        <p:pic>
          <p:nvPicPr>
            <p:cNvPr id="59" name="Picture 58" descr="black piglet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95" y="3192235"/>
              <a:ext cx="1163585" cy="822150"/>
            </a:xfrm>
            <a:prstGeom prst="rect">
              <a:avLst/>
            </a:prstGeom>
          </p:spPr>
        </p:pic>
      </p:grpSp>
      <p:sp>
        <p:nvSpPr>
          <p:cNvPr id="63" name="Curved Down Arrow 62"/>
          <p:cNvSpPr/>
          <p:nvPr/>
        </p:nvSpPr>
        <p:spPr>
          <a:xfrm flipH="1">
            <a:off x="5671283" y="2104233"/>
            <a:ext cx="801562" cy="59546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4" name="Picture 63" descr="slop-clipart-3 (1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00" y="4959378"/>
            <a:ext cx="1669254" cy="1274576"/>
          </a:xfrm>
          <a:prstGeom prst="rect">
            <a:avLst/>
          </a:prstGeom>
        </p:spPr>
      </p:pic>
      <p:sp>
        <p:nvSpPr>
          <p:cNvPr id="65" name="Down Arrow 64"/>
          <p:cNvSpPr/>
          <p:nvPr/>
        </p:nvSpPr>
        <p:spPr>
          <a:xfrm>
            <a:off x="7762563" y="1967145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9899035" y="2127336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-Right Arrow 66"/>
          <p:cNvSpPr/>
          <p:nvPr/>
        </p:nvSpPr>
        <p:spPr>
          <a:xfrm>
            <a:off x="7377005" y="3914202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wildpig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46" y="2470833"/>
            <a:ext cx="1055387" cy="730953"/>
          </a:xfrm>
          <a:prstGeom prst="rect">
            <a:avLst/>
          </a:prstGeom>
        </p:spPr>
      </p:pic>
      <p:pic>
        <p:nvPicPr>
          <p:cNvPr id="70" name="Picture 69" descr="pig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3" y="6110592"/>
            <a:ext cx="1072626" cy="613961"/>
          </a:xfrm>
          <a:prstGeom prst="rect">
            <a:avLst/>
          </a:prstGeom>
        </p:spPr>
      </p:pic>
      <p:sp>
        <p:nvSpPr>
          <p:cNvPr id="71" name="Down Arrow 70"/>
          <p:cNvSpPr/>
          <p:nvPr/>
        </p:nvSpPr>
        <p:spPr>
          <a:xfrm>
            <a:off x="2620980" y="5540409"/>
            <a:ext cx="325244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2399689" y="1827518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pig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57" y="5540409"/>
            <a:ext cx="1072626" cy="613961"/>
          </a:xfrm>
          <a:prstGeom prst="rect">
            <a:avLst/>
          </a:prstGeom>
        </p:spPr>
      </p:pic>
      <p:sp>
        <p:nvSpPr>
          <p:cNvPr id="75" name="Down Arrow 74"/>
          <p:cNvSpPr/>
          <p:nvPr/>
        </p:nvSpPr>
        <p:spPr>
          <a:xfrm rot="18017866">
            <a:off x="4292085" y="5498206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slop-clipart-3 (1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1" y="4526856"/>
            <a:ext cx="1073335" cy="819556"/>
          </a:xfrm>
          <a:prstGeom prst="rect">
            <a:avLst/>
          </a:prstGeom>
        </p:spPr>
      </p:pic>
      <p:sp>
        <p:nvSpPr>
          <p:cNvPr id="77" name="Down Arrow 76"/>
          <p:cNvSpPr/>
          <p:nvPr/>
        </p:nvSpPr>
        <p:spPr>
          <a:xfrm rot="18017866">
            <a:off x="3588307" y="4155634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-Right Arrow 68"/>
          <p:cNvSpPr/>
          <p:nvPr/>
        </p:nvSpPr>
        <p:spPr>
          <a:xfrm>
            <a:off x="5804629" y="5819460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-Right Arrow 77"/>
          <p:cNvSpPr/>
          <p:nvPr/>
        </p:nvSpPr>
        <p:spPr>
          <a:xfrm>
            <a:off x="7878214" y="5646216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N_truck-with-long-trailer-blue-cab-clipart-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9" y="5346412"/>
            <a:ext cx="1227309" cy="8941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46968" y="733096"/>
            <a:ext cx="1933610" cy="1094673"/>
            <a:chOff x="851692" y="469772"/>
            <a:chExt cx="2351053" cy="1440441"/>
          </a:xfrm>
        </p:grpSpPr>
        <p:pic>
          <p:nvPicPr>
            <p:cNvPr id="5" name="Picture 4" descr="sick pig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00166" y="1276975"/>
              <a:ext cx="1102579" cy="633238"/>
            </a:xfrm>
            <a:prstGeom prst="rect">
              <a:avLst/>
            </a:prstGeom>
          </p:spPr>
        </p:pic>
        <p:pic>
          <p:nvPicPr>
            <p:cNvPr id="14" name="Picture 13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273" y="469772"/>
              <a:ext cx="1407029" cy="805370"/>
            </a:xfrm>
            <a:prstGeom prst="rect">
              <a:avLst/>
            </a:prstGeom>
          </p:spPr>
        </p:pic>
        <p:pic>
          <p:nvPicPr>
            <p:cNvPr id="15" name="Picture 14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92" y="1301122"/>
              <a:ext cx="1064118" cy="60909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01376" y="5579890"/>
            <a:ext cx="1682226" cy="1223561"/>
            <a:chOff x="2741554" y="5436832"/>
            <a:chExt cx="1682226" cy="1223561"/>
          </a:xfrm>
        </p:grpSpPr>
        <p:pic>
          <p:nvPicPr>
            <p:cNvPr id="12" name="Picture 11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554" y="5436832"/>
              <a:ext cx="1072626" cy="613961"/>
            </a:xfrm>
            <a:prstGeom prst="rect">
              <a:avLst/>
            </a:prstGeom>
          </p:spPr>
        </p:pic>
        <p:pic>
          <p:nvPicPr>
            <p:cNvPr id="18" name="Picture 1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54" y="5589232"/>
              <a:ext cx="1072626" cy="613961"/>
            </a:xfrm>
            <a:prstGeom prst="rect">
              <a:avLst/>
            </a:prstGeom>
          </p:spPr>
        </p:pic>
        <p:pic>
          <p:nvPicPr>
            <p:cNvPr id="19" name="Picture 18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4" y="5741632"/>
              <a:ext cx="1072626" cy="613961"/>
            </a:xfrm>
            <a:prstGeom prst="rect">
              <a:avLst/>
            </a:prstGeom>
          </p:spPr>
        </p:pic>
        <p:pic>
          <p:nvPicPr>
            <p:cNvPr id="20" name="Picture 1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754" y="5894032"/>
              <a:ext cx="1072626" cy="613961"/>
            </a:xfrm>
            <a:prstGeom prst="rect">
              <a:avLst/>
            </a:prstGeom>
          </p:spPr>
        </p:pic>
        <p:pic>
          <p:nvPicPr>
            <p:cNvPr id="21" name="Picture 20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54" y="6046432"/>
              <a:ext cx="1072626" cy="613961"/>
            </a:xfrm>
            <a:prstGeom prst="rect">
              <a:avLst/>
            </a:prstGeom>
          </p:spPr>
        </p:pic>
      </p:grpSp>
      <p:pic>
        <p:nvPicPr>
          <p:cNvPr id="23" name="Picture 22" descr="sick pi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0979" y="1130241"/>
            <a:ext cx="1317785" cy="699334"/>
          </a:xfrm>
          <a:prstGeom prst="rect">
            <a:avLst/>
          </a:prstGeom>
        </p:spPr>
      </p:pic>
      <p:pic>
        <p:nvPicPr>
          <p:cNvPr id="25" name="Picture 24" descr="11942622-vector-illustration-of-an-ax-and-a-slaughterhou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25" y="4655055"/>
            <a:ext cx="1230207" cy="92265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178012" y="3573806"/>
            <a:ext cx="1590668" cy="1251883"/>
            <a:chOff x="10099117" y="895287"/>
            <a:chExt cx="2157201" cy="1681457"/>
          </a:xfrm>
        </p:grpSpPr>
        <p:pic>
          <p:nvPicPr>
            <p:cNvPr id="9" name="Picture 8" descr="wildpig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117" y="895287"/>
              <a:ext cx="1547601" cy="1071857"/>
            </a:xfrm>
            <a:prstGeom prst="rect">
              <a:avLst/>
            </a:prstGeom>
          </p:spPr>
        </p:pic>
        <p:pic>
          <p:nvPicPr>
            <p:cNvPr id="26" name="Picture 25" descr="wildpig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17" y="1047687"/>
              <a:ext cx="1547601" cy="1071857"/>
            </a:xfrm>
            <a:prstGeom prst="rect">
              <a:avLst/>
            </a:prstGeom>
          </p:spPr>
        </p:pic>
        <p:pic>
          <p:nvPicPr>
            <p:cNvPr id="27" name="Picture 26" descr="wildpig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917" y="1200087"/>
              <a:ext cx="1547601" cy="1071857"/>
            </a:xfrm>
            <a:prstGeom prst="rect">
              <a:avLst/>
            </a:prstGeom>
          </p:spPr>
        </p:pic>
        <p:pic>
          <p:nvPicPr>
            <p:cNvPr id="28" name="Picture 27" descr="wildpig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317" y="1352487"/>
              <a:ext cx="1547601" cy="1071857"/>
            </a:xfrm>
            <a:prstGeom prst="rect">
              <a:avLst/>
            </a:prstGeom>
          </p:spPr>
        </p:pic>
        <p:pic>
          <p:nvPicPr>
            <p:cNvPr id="29" name="Picture 28" descr="wildpig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717" y="1504887"/>
              <a:ext cx="1547601" cy="1071857"/>
            </a:xfrm>
            <a:prstGeom prst="rect">
              <a:avLst/>
            </a:prstGeom>
          </p:spPr>
        </p:pic>
      </p:grpSp>
      <p:pic>
        <p:nvPicPr>
          <p:cNvPr id="31" name="Picture 30" descr="wildpi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43" y="1057483"/>
            <a:ext cx="1236266" cy="856229"/>
          </a:xfrm>
          <a:prstGeom prst="rect">
            <a:avLst/>
          </a:prstGeom>
        </p:spPr>
      </p:pic>
      <p:pic>
        <p:nvPicPr>
          <p:cNvPr id="41" name="Picture 40" descr="sick pi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3981">
            <a:off x="4715325" y="125350"/>
            <a:ext cx="1317785" cy="699334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>
            <a:off x="4995917" y="210426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3489632" y="201027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stockphoto-134027871-612x6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49" y="912140"/>
            <a:ext cx="1514893" cy="1098131"/>
          </a:xfrm>
          <a:prstGeom prst="rect">
            <a:avLst/>
          </a:prstGeom>
        </p:spPr>
      </p:pic>
      <p:sp>
        <p:nvSpPr>
          <p:cNvPr id="39" name="Down Arrow 38"/>
          <p:cNvSpPr/>
          <p:nvPr/>
        </p:nvSpPr>
        <p:spPr>
          <a:xfrm>
            <a:off x="5081400" y="670360"/>
            <a:ext cx="292817" cy="4498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istockphoto-134027871-612x6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915016"/>
            <a:ext cx="1661505" cy="12044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9233399" y="287054"/>
            <a:ext cx="1971109" cy="1782726"/>
            <a:chOff x="6674034" y="332854"/>
            <a:chExt cx="1971109" cy="1782726"/>
          </a:xfrm>
        </p:grpSpPr>
        <p:pic>
          <p:nvPicPr>
            <p:cNvPr id="46" name="Picture 45" descr="traveller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34" y="332854"/>
              <a:ext cx="1270160" cy="1695729"/>
            </a:xfrm>
            <a:prstGeom prst="rect">
              <a:avLst/>
            </a:prstGeom>
          </p:spPr>
        </p:pic>
        <p:pic>
          <p:nvPicPr>
            <p:cNvPr id="24" name="Picture 23" descr="sausages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603" y="872707"/>
              <a:ext cx="933540" cy="954566"/>
            </a:xfrm>
            <a:prstGeom prst="rect">
              <a:avLst/>
            </a:prstGeom>
          </p:spPr>
        </p:pic>
        <p:pic>
          <p:nvPicPr>
            <p:cNvPr id="32" name="Picture 31" descr="pig meat.jpe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883" y="1543569"/>
              <a:ext cx="659592" cy="57201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450955" y="5439144"/>
            <a:ext cx="1682226" cy="1223561"/>
            <a:chOff x="2741554" y="5436832"/>
            <a:chExt cx="1682226" cy="1223561"/>
          </a:xfrm>
        </p:grpSpPr>
        <p:pic>
          <p:nvPicPr>
            <p:cNvPr id="48" name="Picture 4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554" y="5436832"/>
              <a:ext cx="1072626" cy="613961"/>
            </a:xfrm>
            <a:prstGeom prst="rect">
              <a:avLst/>
            </a:prstGeom>
          </p:spPr>
        </p:pic>
        <p:pic>
          <p:nvPicPr>
            <p:cNvPr id="49" name="Picture 48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54" y="5589232"/>
              <a:ext cx="1072626" cy="613961"/>
            </a:xfrm>
            <a:prstGeom prst="rect">
              <a:avLst/>
            </a:prstGeom>
          </p:spPr>
        </p:pic>
        <p:pic>
          <p:nvPicPr>
            <p:cNvPr id="50" name="Picture 4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4" y="5741632"/>
              <a:ext cx="1072626" cy="613961"/>
            </a:xfrm>
            <a:prstGeom prst="rect">
              <a:avLst/>
            </a:prstGeom>
          </p:spPr>
        </p:pic>
        <p:pic>
          <p:nvPicPr>
            <p:cNvPr id="51" name="Picture 50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754" y="5894032"/>
              <a:ext cx="1072626" cy="613961"/>
            </a:xfrm>
            <a:prstGeom prst="rect">
              <a:avLst/>
            </a:prstGeom>
          </p:spPr>
        </p:pic>
        <p:pic>
          <p:nvPicPr>
            <p:cNvPr id="52" name="Picture 51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54" y="6046432"/>
              <a:ext cx="1072626" cy="613961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671283" y="3053543"/>
            <a:ext cx="1773185" cy="1431750"/>
            <a:chOff x="7448195" y="2582635"/>
            <a:chExt cx="1773185" cy="1431750"/>
          </a:xfrm>
        </p:grpSpPr>
        <p:pic>
          <p:nvPicPr>
            <p:cNvPr id="54" name="Picture 53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195" y="2582635"/>
              <a:ext cx="1163585" cy="822150"/>
            </a:xfrm>
            <a:prstGeom prst="rect">
              <a:avLst/>
            </a:prstGeom>
          </p:spPr>
        </p:pic>
        <p:pic>
          <p:nvPicPr>
            <p:cNvPr id="55" name="Picture 54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95" y="2735035"/>
              <a:ext cx="1163585" cy="822150"/>
            </a:xfrm>
            <a:prstGeom prst="rect">
              <a:avLst/>
            </a:prstGeom>
          </p:spPr>
        </p:pic>
        <p:pic>
          <p:nvPicPr>
            <p:cNvPr id="56" name="Picture 55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76" y="2993710"/>
              <a:ext cx="1163585" cy="822150"/>
            </a:xfrm>
            <a:prstGeom prst="rect">
              <a:avLst/>
            </a:prstGeom>
          </p:spPr>
        </p:pic>
        <p:pic>
          <p:nvPicPr>
            <p:cNvPr id="57" name="Picture 56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995" y="2887435"/>
              <a:ext cx="1163585" cy="822150"/>
            </a:xfrm>
            <a:prstGeom prst="rect">
              <a:avLst/>
            </a:prstGeom>
          </p:spPr>
        </p:pic>
        <p:pic>
          <p:nvPicPr>
            <p:cNvPr id="58" name="Picture 57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95" y="3039835"/>
              <a:ext cx="1163585" cy="822150"/>
            </a:xfrm>
            <a:prstGeom prst="rect">
              <a:avLst/>
            </a:prstGeom>
          </p:spPr>
        </p:pic>
        <p:pic>
          <p:nvPicPr>
            <p:cNvPr id="59" name="Picture 58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95" y="3192235"/>
              <a:ext cx="1163585" cy="822150"/>
            </a:xfrm>
            <a:prstGeom prst="rect">
              <a:avLst/>
            </a:prstGeom>
          </p:spPr>
        </p:pic>
      </p:grpSp>
      <p:pic>
        <p:nvPicPr>
          <p:cNvPr id="64" name="Picture 63" descr="slop-clipart-3 (1)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00" y="4959378"/>
            <a:ext cx="1669254" cy="1274576"/>
          </a:xfrm>
          <a:prstGeom prst="rect">
            <a:avLst/>
          </a:prstGeom>
        </p:spPr>
      </p:pic>
      <p:sp>
        <p:nvSpPr>
          <p:cNvPr id="65" name="Down Arrow 64"/>
          <p:cNvSpPr/>
          <p:nvPr/>
        </p:nvSpPr>
        <p:spPr>
          <a:xfrm>
            <a:off x="8290388" y="1982783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9899035" y="2127336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-Right Arrow 66"/>
          <p:cNvSpPr/>
          <p:nvPr/>
        </p:nvSpPr>
        <p:spPr>
          <a:xfrm>
            <a:off x="7377005" y="3914202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wildpi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46" y="2470833"/>
            <a:ext cx="1055387" cy="730953"/>
          </a:xfrm>
          <a:prstGeom prst="rect">
            <a:avLst/>
          </a:prstGeom>
        </p:spPr>
      </p:pic>
      <p:pic>
        <p:nvPicPr>
          <p:cNvPr id="70" name="Picture 69" descr="pig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3" y="6110592"/>
            <a:ext cx="1072626" cy="613961"/>
          </a:xfrm>
          <a:prstGeom prst="rect">
            <a:avLst/>
          </a:prstGeom>
        </p:spPr>
      </p:pic>
      <p:sp>
        <p:nvSpPr>
          <p:cNvPr id="71" name="Down Arrow 70"/>
          <p:cNvSpPr/>
          <p:nvPr/>
        </p:nvSpPr>
        <p:spPr>
          <a:xfrm>
            <a:off x="2620980" y="5540409"/>
            <a:ext cx="325244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2399689" y="1827518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pig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57" y="5540409"/>
            <a:ext cx="1072626" cy="613961"/>
          </a:xfrm>
          <a:prstGeom prst="rect">
            <a:avLst/>
          </a:prstGeom>
        </p:spPr>
      </p:pic>
      <p:sp>
        <p:nvSpPr>
          <p:cNvPr id="75" name="Down Arrow 74"/>
          <p:cNvSpPr/>
          <p:nvPr/>
        </p:nvSpPr>
        <p:spPr>
          <a:xfrm rot="18017866">
            <a:off x="4292085" y="5498206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slop-clipart-3 (1)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1" y="4526856"/>
            <a:ext cx="1073335" cy="819556"/>
          </a:xfrm>
          <a:prstGeom prst="rect">
            <a:avLst/>
          </a:prstGeom>
        </p:spPr>
      </p:pic>
      <p:sp>
        <p:nvSpPr>
          <p:cNvPr id="77" name="Down Arrow 76"/>
          <p:cNvSpPr/>
          <p:nvPr/>
        </p:nvSpPr>
        <p:spPr>
          <a:xfrm rot="18017866">
            <a:off x="3588307" y="4155634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-Right Arrow 68"/>
          <p:cNvSpPr/>
          <p:nvPr/>
        </p:nvSpPr>
        <p:spPr>
          <a:xfrm>
            <a:off x="5804629" y="5819460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-Right Arrow 77"/>
          <p:cNvSpPr/>
          <p:nvPr/>
        </p:nvSpPr>
        <p:spPr>
          <a:xfrm>
            <a:off x="7878214" y="5646216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10976" y="0"/>
            <a:ext cx="2865597" cy="2836310"/>
          </a:xfrm>
          <a:prstGeom prst="round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4658471" y="24401"/>
            <a:ext cx="3220271" cy="2836310"/>
          </a:xfrm>
          <a:prstGeom prst="round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6119123" y="349723"/>
            <a:ext cx="1773185" cy="1431750"/>
            <a:chOff x="7448195" y="2582635"/>
            <a:chExt cx="1773185" cy="1431750"/>
          </a:xfrm>
        </p:grpSpPr>
        <p:pic>
          <p:nvPicPr>
            <p:cNvPr id="80" name="Picture 79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195" y="2582635"/>
              <a:ext cx="1163585" cy="822150"/>
            </a:xfrm>
            <a:prstGeom prst="rect">
              <a:avLst/>
            </a:prstGeom>
          </p:spPr>
        </p:pic>
        <p:pic>
          <p:nvPicPr>
            <p:cNvPr id="81" name="Picture 80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95" y="2735035"/>
              <a:ext cx="1163585" cy="822150"/>
            </a:xfrm>
            <a:prstGeom prst="rect">
              <a:avLst/>
            </a:prstGeom>
          </p:spPr>
        </p:pic>
        <p:pic>
          <p:nvPicPr>
            <p:cNvPr id="82" name="Picture 81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76" y="2993710"/>
              <a:ext cx="1163585" cy="822150"/>
            </a:xfrm>
            <a:prstGeom prst="rect">
              <a:avLst/>
            </a:prstGeom>
          </p:spPr>
        </p:pic>
        <p:pic>
          <p:nvPicPr>
            <p:cNvPr id="83" name="Picture 82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995" y="2887435"/>
              <a:ext cx="1163585" cy="822150"/>
            </a:xfrm>
            <a:prstGeom prst="rect">
              <a:avLst/>
            </a:prstGeom>
          </p:spPr>
        </p:pic>
        <p:pic>
          <p:nvPicPr>
            <p:cNvPr id="84" name="Picture 83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95" y="3039835"/>
              <a:ext cx="1163585" cy="822150"/>
            </a:xfrm>
            <a:prstGeom prst="rect">
              <a:avLst/>
            </a:prstGeom>
          </p:spPr>
        </p:pic>
        <p:pic>
          <p:nvPicPr>
            <p:cNvPr id="85" name="Picture 84" descr="black piglet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95" y="3192235"/>
              <a:ext cx="1163585" cy="822150"/>
            </a:xfrm>
            <a:prstGeom prst="rect">
              <a:avLst/>
            </a:prstGeom>
          </p:spPr>
        </p:pic>
      </p:grpSp>
      <p:sp>
        <p:nvSpPr>
          <p:cNvPr id="86" name="Down Arrow 85"/>
          <p:cNvSpPr/>
          <p:nvPr/>
        </p:nvSpPr>
        <p:spPr>
          <a:xfrm>
            <a:off x="6876619" y="210426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9115009" y="24401"/>
            <a:ext cx="2097284" cy="2836310"/>
          </a:xfrm>
          <a:prstGeom prst="round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36887" y="1267381"/>
            <a:ext cx="343773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BrowalliaUPC"/>
                <a:cs typeface="BrowalliaUPC"/>
              </a:rPr>
              <a:t>หนังหมู เครื่องใน ไส้หมู</a:t>
            </a:r>
            <a:endParaRPr lang="en-US" sz="3600" b="1" dirty="0">
              <a:solidFill>
                <a:srgbClr val="FF0000"/>
              </a:solidFill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181703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BrowalliaUPC"/>
                <a:cs typeface="BrowalliaUPC"/>
              </a:rPr>
              <a:t>ถอดบทเรียนการระบาดของ </a:t>
            </a:r>
            <a:r>
              <a:rPr lang="en-US" b="1" dirty="0">
                <a:latin typeface="BrowalliaUPC"/>
                <a:cs typeface="BrowalliaUPC"/>
              </a:rPr>
              <a:t>ASFV</a:t>
            </a:r>
            <a:r>
              <a:rPr lang="th-TH" b="1" dirty="0">
                <a:latin typeface="BrowalliaUPC"/>
                <a:cs typeface="BrowalliaUPC"/>
              </a:rPr>
              <a:t> ในภูมิภาค</a:t>
            </a:r>
            <a:r>
              <a:rPr lang="en-US" b="1" dirty="0">
                <a:latin typeface="BrowalliaUPC"/>
                <a:cs typeface="BrowalliaUPC"/>
              </a:rPr>
              <a:t/>
            </a:r>
            <a:br>
              <a:rPr lang="en-US" b="1" dirty="0">
                <a:latin typeface="BrowalliaUPC"/>
                <a:cs typeface="BrowalliaUPC"/>
              </a:rPr>
            </a:br>
            <a:r>
              <a:rPr lang="th-TH" b="1" dirty="0">
                <a:latin typeface="BrowalliaUPC"/>
                <a:cs typeface="BrowalliaUPC"/>
              </a:rPr>
              <a:t>บทที่ ๒ </a:t>
            </a:r>
            <a:r>
              <a:rPr lang="th-TH" b="1" dirty="0" smtClean="0">
                <a:latin typeface="BrowalliaUPC"/>
                <a:cs typeface="BrowalliaUPC"/>
              </a:rPr>
              <a:t>ผลกระทบ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BrowalliaUPC"/>
                <a:cs typeface="BrowalliaUPC"/>
              </a:rPr>
              <a:t>เศรษฐกิจที่เกี่ยวข้องกับวงจรการเลี้ยงหมู</a:t>
            </a:r>
          </a:p>
          <a:p>
            <a:r>
              <a:rPr lang="en-US" sz="3600" b="1" dirty="0" smtClean="0">
                <a:latin typeface="BrowalliaUPC"/>
                <a:cs typeface="BrowalliaUPC"/>
              </a:rPr>
              <a:t>Pork supply </a:t>
            </a:r>
            <a:r>
              <a:rPr lang="th-TH" sz="3600" b="1" dirty="0" smtClean="0">
                <a:latin typeface="BrowalliaUPC"/>
                <a:cs typeface="BrowalliaUPC"/>
              </a:rPr>
              <a:t>ลดลง และราคาแพงขึ้น </a:t>
            </a:r>
            <a:r>
              <a:rPr lang="en-US" sz="3600" b="1" dirty="0" smtClean="0">
                <a:latin typeface="BrowalliaUPC"/>
                <a:cs typeface="BrowalliaUPC"/>
              </a:rPr>
              <a:t>(Food Security)</a:t>
            </a:r>
          </a:p>
          <a:p>
            <a:r>
              <a:rPr lang="th-TH" sz="3600" b="1" dirty="0" smtClean="0">
                <a:latin typeface="BrowalliaUPC"/>
                <a:cs typeface="BrowalliaUPC"/>
              </a:rPr>
              <a:t>รายกลางและย่อยเลิกเลี้ยง</a:t>
            </a:r>
          </a:p>
          <a:p>
            <a:r>
              <a:rPr lang="th-TH" sz="3600" b="1" dirty="0" smtClean="0">
                <a:latin typeface="BrowalliaUPC"/>
                <a:cs typeface="BrowalliaUPC"/>
              </a:rPr>
              <a:t>เปลี่ยนจากเลี้ยงหมูเป็นเลี้ยงไก่ </a:t>
            </a:r>
            <a:endParaRPr lang="en-US" sz="3600" b="1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399577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BrowalliaUPC"/>
                <a:cs typeface="BrowalliaUPC"/>
              </a:rPr>
              <a:t>ถอดบทเรียนการระบาดของ </a:t>
            </a:r>
            <a:r>
              <a:rPr lang="en-US" b="1" dirty="0">
                <a:latin typeface="BrowalliaUPC"/>
                <a:cs typeface="BrowalliaUPC"/>
              </a:rPr>
              <a:t>ASFV</a:t>
            </a:r>
            <a:r>
              <a:rPr lang="th-TH" b="1" dirty="0">
                <a:latin typeface="BrowalliaUPC"/>
                <a:cs typeface="BrowalliaUPC"/>
              </a:rPr>
              <a:t> ในภูมิภาค</a:t>
            </a:r>
            <a:r>
              <a:rPr lang="en-US" b="1" dirty="0">
                <a:latin typeface="BrowalliaUPC"/>
                <a:cs typeface="BrowalliaUPC"/>
              </a:rPr>
              <a:t/>
            </a:r>
            <a:br>
              <a:rPr lang="en-US" b="1" dirty="0">
                <a:latin typeface="BrowalliaUPC"/>
                <a:cs typeface="BrowalliaUPC"/>
              </a:rPr>
            </a:br>
            <a:r>
              <a:rPr lang="th-TH" b="1" dirty="0">
                <a:latin typeface="BrowalliaUPC"/>
                <a:cs typeface="BrowalliaUPC"/>
              </a:rPr>
              <a:t>บทที่ </a:t>
            </a:r>
            <a:r>
              <a:rPr lang="th-TH" b="1" dirty="0" smtClean="0">
                <a:latin typeface="BrowalliaUPC"/>
                <a:cs typeface="BrowalliaUPC"/>
              </a:rPr>
              <a:t>๓ </a:t>
            </a:r>
            <a:r>
              <a:rPr lang="th-TH" b="1" dirty="0">
                <a:latin typeface="BrowalliaUPC"/>
                <a:cs typeface="BrowalliaUPC"/>
              </a:rPr>
              <a:t>การเตรียมความพร้อม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BrowalliaUPC"/>
                <a:cs typeface="BrowalliaUPC"/>
              </a:rPr>
              <a:t>รายงาน</a:t>
            </a:r>
            <a:r>
              <a:rPr lang="th-TH" sz="3600" b="1" dirty="0" smtClean="0">
                <a:latin typeface="BrowalliaUPC"/>
                <a:cs typeface="BrowalliaUPC"/>
              </a:rPr>
              <a:t>ไม่ครบ ขาดข้อมูล</a:t>
            </a:r>
            <a:endParaRPr lang="th-TH" sz="3600" b="1" dirty="0">
              <a:latin typeface="BrowalliaUPC"/>
              <a:cs typeface="BrowalliaUPC"/>
            </a:endParaRPr>
          </a:p>
          <a:p>
            <a:r>
              <a:rPr lang="th-TH" sz="3600" b="1" dirty="0" smtClean="0">
                <a:latin typeface="BrowalliaUPC"/>
                <a:cs typeface="BrowalliaUPC"/>
              </a:rPr>
              <a:t>เตรียมพร้อมทุกภาคส่วนในทิศทางเดียวกัน ภาครัฐ ภาคเอกชน</a:t>
            </a:r>
          </a:p>
          <a:p>
            <a:r>
              <a:rPr lang="th-TH" sz="3600" b="1" dirty="0" smtClean="0">
                <a:latin typeface="BrowalliaUPC"/>
                <a:cs typeface="BrowalliaUPC"/>
              </a:rPr>
              <a:t>แผนป้องกันและจัดการความเสี่ยงในการนำเข้าไม่ครบวงจร</a:t>
            </a:r>
            <a:endParaRPr lang="en-US" sz="3600" b="1" dirty="0" smtClean="0">
              <a:latin typeface="BrowalliaUPC"/>
              <a:cs typeface="BrowalliaUPC"/>
            </a:endParaRPr>
          </a:p>
          <a:p>
            <a:r>
              <a:rPr lang="th-TH" sz="3600" b="1" dirty="0" smtClean="0">
                <a:latin typeface="BrowalliaUPC"/>
                <a:cs typeface="BrowalliaUPC"/>
              </a:rPr>
              <a:t>การบริหารแบบ </a:t>
            </a:r>
            <a:r>
              <a:rPr lang="en-US" sz="3600" b="1" dirty="0" smtClean="0">
                <a:latin typeface="BrowalliaUPC"/>
                <a:cs typeface="BrowalliaUPC"/>
              </a:rPr>
              <a:t>Decentralization</a:t>
            </a:r>
            <a:endParaRPr lang="th-TH" sz="3600" b="1" dirty="0" smtClean="0">
              <a:latin typeface="BrowalliaUPC"/>
              <a:cs typeface="BrowalliaUPC"/>
            </a:endParaRPr>
          </a:p>
          <a:p>
            <a:r>
              <a:rPr lang="th-TH" sz="3600" b="1" dirty="0" smtClean="0">
                <a:latin typeface="BrowalliaUPC"/>
                <a:cs typeface="BrowalliaUPC"/>
              </a:rPr>
              <a:t>ขาดการ</a:t>
            </a:r>
            <a:r>
              <a:rPr lang="th-TH" sz="3600" b="1" dirty="0" smtClean="0">
                <a:latin typeface="BrowalliaUPC"/>
                <a:cs typeface="BrowalliaUPC"/>
              </a:rPr>
              <a:t>ชด</a:t>
            </a:r>
            <a:r>
              <a:rPr lang="th-TH" sz="3600" b="1" dirty="0" smtClean="0">
                <a:latin typeface="BrowalliaUPC"/>
                <a:cs typeface="BrowalliaUPC"/>
              </a:rPr>
              <a:t>เชยในหลายประเทศ</a:t>
            </a:r>
          </a:p>
          <a:p>
            <a:r>
              <a:rPr lang="th-TH" sz="3600" b="1" dirty="0" smtClean="0">
                <a:latin typeface="BrowalliaUPC"/>
                <a:cs typeface="BrowalliaUPC"/>
              </a:rPr>
              <a:t>ประสิทธิภาพของระบบสัตวแพทย์บริการ</a:t>
            </a:r>
            <a:endParaRPr lang="en-US" sz="3600" b="1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359973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BrowalliaUPC"/>
                <a:cs typeface="BrowalliaUPC"/>
              </a:rPr>
              <a:t>ถอดบทเรียนการระบาดของ </a:t>
            </a:r>
            <a:r>
              <a:rPr lang="en-US" b="1" dirty="0">
                <a:latin typeface="BrowalliaUPC"/>
                <a:cs typeface="BrowalliaUPC"/>
              </a:rPr>
              <a:t>ASFV</a:t>
            </a:r>
            <a:r>
              <a:rPr lang="th-TH" b="1" dirty="0">
                <a:latin typeface="BrowalliaUPC"/>
                <a:cs typeface="BrowalliaUPC"/>
              </a:rPr>
              <a:t> </a:t>
            </a:r>
            <a:r>
              <a:rPr lang="th-TH" b="1" dirty="0" smtClean="0">
                <a:latin typeface="BrowalliaUPC"/>
                <a:cs typeface="BrowalliaUPC"/>
              </a:rPr>
              <a:t>นอกภูมิภาค</a:t>
            </a:r>
            <a:r>
              <a:rPr lang="en-US" b="1" dirty="0">
                <a:latin typeface="BrowalliaUPC"/>
                <a:cs typeface="BrowalliaUPC"/>
              </a:rPr>
              <a:t/>
            </a:r>
            <a:br>
              <a:rPr lang="en-US" b="1" dirty="0">
                <a:latin typeface="BrowalliaUPC"/>
                <a:cs typeface="BrowalliaUPC"/>
              </a:rPr>
            </a:br>
            <a:r>
              <a:rPr lang="th-TH" b="1" dirty="0">
                <a:latin typeface="BrowalliaUPC"/>
                <a:cs typeface="BrowalliaUPC"/>
              </a:rPr>
              <a:t>บทที่ ๔</a:t>
            </a:r>
            <a:r>
              <a:rPr lang="th-TH" b="1" dirty="0" smtClean="0">
                <a:latin typeface="BrowalliaUPC"/>
                <a:cs typeface="BrowalliaUPC"/>
              </a:rPr>
              <a:t> </a:t>
            </a:r>
            <a:r>
              <a:rPr lang="th-TH" b="1" dirty="0">
                <a:latin typeface="BrowalliaUPC"/>
                <a:cs typeface="BrowalliaUPC"/>
              </a:rPr>
              <a:t>การเตรียมความพร้อม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b="1" dirty="0" smtClean="0">
                <a:latin typeface="BrowalliaUPC"/>
                <a:cs typeface="BrowalliaUPC"/>
              </a:rPr>
              <a:t>ระยะสั้น</a:t>
            </a:r>
          </a:p>
          <a:p>
            <a:pPr lvl="1"/>
            <a:r>
              <a:rPr lang="th-TH" sz="3200" b="1" dirty="0" smtClean="0">
                <a:latin typeface="BrowalliaUPC"/>
                <a:cs typeface="BrowalliaUPC"/>
              </a:rPr>
              <a:t>รู้โรคเร็ว ข้อมูลแม่น จัดการเร็ว </a:t>
            </a:r>
            <a:endParaRPr lang="en-US" sz="3200" b="1" dirty="0" smtClean="0">
              <a:latin typeface="BrowalliaUPC"/>
              <a:cs typeface="BrowalliaUPC"/>
            </a:endParaRPr>
          </a:p>
          <a:p>
            <a:pPr lvl="2"/>
            <a:r>
              <a:rPr lang="th-TH" sz="3200" b="1" dirty="0" smtClean="0">
                <a:latin typeface="BrowalliaUPC"/>
                <a:cs typeface="BrowalliaUPC"/>
              </a:rPr>
              <a:t>เครือข่ายห้องปฏิบัติการ</a:t>
            </a:r>
            <a:endParaRPr lang="en-US" sz="3200" b="1" dirty="0" smtClean="0">
              <a:latin typeface="BrowalliaUPC"/>
              <a:cs typeface="BrowalliaUPC"/>
            </a:endParaRPr>
          </a:p>
          <a:p>
            <a:pPr lvl="1"/>
            <a:r>
              <a:rPr lang="th-TH" sz="3200" b="1" dirty="0" smtClean="0">
                <a:latin typeface="BrowalliaUPC"/>
                <a:cs typeface="BrowalliaUPC"/>
              </a:rPr>
              <a:t>ตัดวงจรการระบาดให้ได้มากที่สุด เพื่อลด </a:t>
            </a:r>
            <a:r>
              <a:rPr lang="en-US" sz="3200" b="1" dirty="0" smtClean="0">
                <a:latin typeface="BrowalliaUPC"/>
                <a:cs typeface="BrowalliaUPC"/>
              </a:rPr>
              <a:t>viral load</a:t>
            </a:r>
            <a:endParaRPr lang="th-TH" sz="3200" b="1" dirty="0" smtClean="0">
              <a:latin typeface="BrowalliaUPC"/>
              <a:cs typeface="BrowalliaUPC"/>
            </a:endParaRPr>
          </a:p>
          <a:p>
            <a:pPr lvl="1"/>
            <a:r>
              <a:rPr lang="th-TH" sz="3200" b="1" dirty="0" smtClean="0">
                <a:latin typeface="BrowalliaUPC"/>
                <a:cs typeface="BrowalliaUPC"/>
              </a:rPr>
              <a:t>รักษาสมดุลปริมาณอาหาร </a:t>
            </a:r>
            <a:r>
              <a:rPr lang="en-US" sz="3200" b="1" dirty="0" smtClean="0">
                <a:latin typeface="BrowalliaUPC"/>
                <a:cs typeface="BrowalliaUPC"/>
              </a:rPr>
              <a:t>- Compartmentalization, Secure Pork Supply plan  </a:t>
            </a:r>
            <a:r>
              <a:rPr lang="th-TH" sz="3200" b="1" dirty="0" smtClean="0">
                <a:latin typeface="BrowalliaUPC"/>
                <a:cs typeface="BrowalliaUPC"/>
              </a:rPr>
              <a:t>ตามระบบ </a:t>
            </a:r>
            <a:r>
              <a:rPr lang="en-US" sz="3200" b="1" dirty="0" smtClean="0">
                <a:latin typeface="BrowalliaUPC"/>
                <a:cs typeface="BrowalliaUPC"/>
              </a:rPr>
              <a:t>biosecurity</a:t>
            </a:r>
            <a:endParaRPr lang="th-TH" sz="3200" b="1" dirty="0" smtClean="0">
              <a:latin typeface="BrowalliaUPC"/>
              <a:cs typeface="BrowalliaUPC"/>
            </a:endParaRPr>
          </a:p>
          <a:p>
            <a:r>
              <a:rPr lang="th-TH" b="1" dirty="0" smtClean="0">
                <a:latin typeface="BrowalliaUPC"/>
                <a:cs typeface="BrowalliaUPC"/>
              </a:rPr>
              <a:t>ระยะกลาง</a:t>
            </a:r>
            <a:r>
              <a:rPr lang="en-US" b="1" dirty="0" smtClean="0">
                <a:latin typeface="BrowalliaUPC"/>
                <a:cs typeface="BrowalliaUPC"/>
              </a:rPr>
              <a:t>-</a:t>
            </a:r>
            <a:r>
              <a:rPr lang="th-TH" b="1" dirty="0" smtClean="0">
                <a:latin typeface="BrowalliaUPC"/>
                <a:cs typeface="BrowalliaUPC"/>
              </a:rPr>
              <a:t>ยาว</a:t>
            </a:r>
          </a:p>
          <a:p>
            <a:pPr lvl="1"/>
            <a:r>
              <a:rPr lang="th-TH" sz="3200" b="1" dirty="0" smtClean="0">
                <a:latin typeface="BrowalliaUPC"/>
                <a:cs typeface="BrowalliaUPC"/>
              </a:rPr>
              <a:t>แผนการกำจัดโรค </a:t>
            </a:r>
            <a:r>
              <a:rPr lang="en-US" sz="3200" b="1" dirty="0" smtClean="0">
                <a:latin typeface="BrowalliaUPC"/>
                <a:cs typeface="BrowalliaUPC"/>
              </a:rPr>
              <a:t>ASF - </a:t>
            </a:r>
            <a:r>
              <a:rPr lang="th-TH" sz="3200" b="1" dirty="0" smtClean="0">
                <a:latin typeface="BrowalliaUPC"/>
                <a:cs typeface="BrowalliaUPC"/>
              </a:rPr>
              <a:t>บราซิล </a:t>
            </a:r>
            <a:endParaRPr lang="en-US" sz="3200" b="1" dirty="0" smtClean="0">
              <a:latin typeface="BrowalliaUPC"/>
              <a:cs typeface="BrowalliaUPC"/>
            </a:endParaRPr>
          </a:p>
          <a:p>
            <a:pPr marL="457200" lvl="1" indent="0">
              <a:buNone/>
            </a:pPr>
            <a:endParaRPr lang="th-TH" sz="3200" b="1" dirty="0" smtClean="0">
              <a:latin typeface="BrowalliaUPC"/>
              <a:cs typeface="BrowalliaUPC"/>
            </a:endParaRPr>
          </a:p>
          <a:p>
            <a:endParaRPr lang="en-US" b="1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376173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5400" b="1" dirty="0" smtClean="0">
                <a:latin typeface="BrowalliaUPC"/>
                <a:cs typeface="BrowalliaUPC"/>
              </a:rPr>
              <a:t>ถอดบทเรียนการระบาดของ </a:t>
            </a:r>
            <a:r>
              <a:rPr lang="en-US" sz="5400" b="1" dirty="0" smtClean="0">
                <a:latin typeface="BrowalliaUPC"/>
                <a:cs typeface="BrowalliaUPC"/>
              </a:rPr>
              <a:t>ASFV</a:t>
            </a:r>
            <a:r>
              <a:rPr lang="th-TH" sz="5400" b="1" dirty="0" smtClean="0">
                <a:latin typeface="BrowalliaUPC"/>
                <a:cs typeface="BrowalliaUPC"/>
              </a:rPr>
              <a:t> ในภูมิภาค</a:t>
            </a:r>
            <a:endParaRPr lang="en-US" sz="5400" b="1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12075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5400" b="1" dirty="0" smtClean="0">
                <a:latin typeface="BrowalliaUPC"/>
                <a:cs typeface="BrowalliaUPC"/>
              </a:rPr>
              <a:t>ถอดบทเรียนการระบาดของ </a:t>
            </a:r>
            <a:r>
              <a:rPr lang="en-US" sz="5400" b="1" dirty="0" smtClean="0">
                <a:latin typeface="BrowalliaUPC"/>
                <a:cs typeface="BrowalliaUPC"/>
              </a:rPr>
              <a:t>ASFV</a:t>
            </a:r>
            <a:r>
              <a:rPr lang="th-TH" sz="5400" b="1" dirty="0" smtClean="0">
                <a:latin typeface="BrowalliaUPC"/>
                <a:cs typeface="BrowalliaUPC"/>
              </a:rPr>
              <a:t> ในภูมิภาค</a:t>
            </a:r>
            <a:r>
              <a:rPr lang="en-US" sz="5400" b="1" dirty="0" smtClean="0">
                <a:latin typeface="BrowalliaUPC"/>
                <a:cs typeface="BrowalliaUPC"/>
              </a:rPr>
              <a:t/>
            </a:r>
            <a:br>
              <a:rPr lang="en-US" sz="5400" b="1" dirty="0" smtClean="0">
                <a:latin typeface="BrowalliaUPC"/>
                <a:cs typeface="BrowalliaUPC"/>
              </a:rPr>
            </a:br>
            <a:r>
              <a:rPr lang="th-TH" sz="5400" b="1" dirty="0" smtClean="0">
                <a:latin typeface="BrowalliaUPC"/>
                <a:cs typeface="BrowalliaUPC"/>
              </a:rPr>
              <a:t>บทที่ ๑ ความเสี่ยงในการนำเข้าไวรัส</a:t>
            </a:r>
            <a:endParaRPr lang="en-US" sz="5400" b="1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16297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pic>
        <p:nvPicPr>
          <p:cNvPr id="6" name="Picture 5" descr="slaughterhosue and tru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8" y="2836310"/>
            <a:ext cx="2239314" cy="1543404"/>
          </a:xfrm>
          <a:prstGeom prst="rect">
            <a:avLst/>
          </a:prstGeom>
        </p:spPr>
      </p:pic>
      <p:sp>
        <p:nvSpPr>
          <p:cNvPr id="38" name="Down Arrow 37"/>
          <p:cNvSpPr/>
          <p:nvPr/>
        </p:nvSpPr>
        <p:spPr>
          <a:xfrm>
            <a:off x="983857" y="1982783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6968" y="733096"/>
            <a:ext cx="1724518" cy="1096479"/>
            <a:chOff x="546968" y="733096"/>
            <a:chExt cx="1724518" cy="1096479"/>
          </a:xfrm>
        </p:grpSpPr>
        <p:grpSp>
          <p:nvGrpSpPr>
            <p:cNvPr id="7" name="Group 6"/>
            <p:cNvGrpSpPr/>
            <p:nvPr/>
          </p:nvGrpSpPr>
          <p:grpSpPr>
            <a:xfrm>
              <a:off x="546968" y="733096"/>
              <a:ext cx="1590286" cy="1094673"/>
              <a:chOff x="851692" y="469772"/>
              <a:chExt cx="1933610" cy="1440441"/>
            </a:xfrm>
          </p:grpSpPr>
          <p:pic>
            <p:nvPicPr>
              <p:cNvPr id="14" name="Picture 13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273" y="469772"/>
                <a:ext cx="1407029" cy="805370"/>
              </a:xfrm>
              <a:prstGeom prst="rect">
                <a:avLst/>
              </a:prstGeom>
            </p:spPr>
          </p:pic>
          <p:pic>
            <p:nvPicPr>
              <p:cNvPr id="15" name="Picture 14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692" y="1301122"/>
                <a:ext cx="1064118" cy="609091"/>
              </a:xfrm>
              <a:prstGeom prst="rect">
                <a:avLst/>
              </a:prstGeom>
            </p:spPr>
          </p:pic>
        </p:grpSp>
        <p:pic>
          <p:nvPicPr>
            <p:cNvPr id="78" name="Picture 7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309" y="1366692"/>
              <a:ext cx="875177" cy="462883"/>
            </a:xfrm>
            <a:prstGeom prst="rect">
              <a:avLst/>
            </a:prstGeom>
          </p:spPr>
        </p:pic>
      </p:grpSp>
      <p:pic>
        <p:nvPicPr>
          <p:cNvPr id="79" name="Picture 78" descr="sick pig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157" y="1517480"/>
            <a:ext cx="1055097" cy="5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5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N_truck-with-long-trailer-blue-cab-clipart-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9" y="5346412"/>
            <a:ext cx="1227309" cy="8941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01376" y="5579890"/>
            <a:ext cx="1682226" cy="1223561"/>
            <a:chOff x="2741554" y="5436832"/>
            <a:chExt cx="1682226" cy="1223561"/>
          </a:xfrm>
        </p:grpSpPr>
        <p:pic>
          <p:nvPicPr>
            <p:cNvPr id="12" name="Picture 11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554" y="5436832"/>
              <a:ext cx="1072626" cy="613961"/>
            </a:xfrm>
            <a:prstGeom prst="rect">
              <a:avLst/>
            </a:prstGeom>
          </p:spPr>
        </p:pic>
        <p:pic>
          <p:nvPicPr>
            <p:cNvPr id="18" name="Picture 1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54" y="5589232"/>
              <a:ext cx="1072626" cy="613961"/>
            </a:xfrm>
            <a:prstGeom prst="rect">
              <a:avLst/>
            </a:prstGeom>
          </p:spPr>
        </p:pic>
        <p:pic>
          <p:nvPicPr>
            <p:cNvPr id="19" name="Picture 18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4" y="5741632"/>
              <a:ext cx="1072626" cy="613961"/>
            </a:xfrm>
            <a:prstGeom prst="rect">
              <a:avLst/>
            </a:prstGeom>
          </p:spPr>
        </p:pic>
        <p:pic>
          <p:nvPicPr>
            <p:cNvPr id="20" name="Picture 1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754" y="5894032"/>
              <a:ext cx="1072626" cy="613961"/>
            </a:xfrm>
            <a:prstGeom prst="rect">
              <a:avLst/>
            </a:prstGeom>
          </p:spPr>
        </p:pic>
        <p:pic>
          <p:nvPicPr>
            <p:cNvPr id="21" name="Picture 20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154" y="6046432"/>
              <a:ext cx="1072626" cy="613961"/>
            </a:xfrm>
            <a:prstGeom prst="rect">
              <a:avLst/>
            </a:prstGeom>
          </p:spPr>
        </p:pic>
      </p:grpSp>
      <p:pic>
        <p:nvPicPr>
          <p:cNvPr id="25" name="Picture 24" descr="11942622-vector-illustration-of-an-ax-and-a-slaughter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25" y="4655055"/>
            <a:ext cx="1230207" cy="922655"/>
          </a:xfrm>
          <a:prstGeom prst="rect">
            <a:avLst/>
          </a:prstGeom>
        </p:spPr>
      </p:pic>
      <p:sp>
        <p:nvSpPr>
          <p:cNvPr id="71" name="Down Arrow 70"/>
          <p:cNvSpPr/>
          <p:nvPr/>
        </p:nvSpPr>
        <p:spPr>
          <a:xfrm>
            <a:off x="2620980" y="5540409"/>
            <a:ext cx="325244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2399689" y="1827518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6573" y="5540409"/>
            <a:ext cx="1247110" cy="1184144"/>
            <a:chOff x="4576573" y="5540409"/>
            <a:chExt cx="1247110" cy="1184144"/>
          </a:xfrm>
        </p:grpSpPr>
        <p:pic>
          <p:nvPicPr>
            <p:cNvPr id="70" name="Picture 6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573" y="6110592"/>
              <a:ext cx="1072626" cy="613961"/>
            </a:xfrm>
            <a:prstGeom prst="rect">
              <a:avLst/>
            </a:prstGeom>
          </p:spPr>
        </p:pic>
        <p:pic>
          <p:nvPicPr>
            <p:cNvPr id="74" name="Picture 73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057" y="5540409"/>
              <a:ext cx="1072626" cy="613961"/>
            </a:xfrm>
            <a:prstGeom prst="rect">
              <a:avLst/>
            </a:prstGeom>
          </p:spPr>
        </p:pic>
      </p:grpSp>
      <p:sp>
        <p:nvSpPr>
          <p:cNvPr id="75" name="Down Arrow 74"/>
          <p:cNvSpPr/>
          <p:nvPr/>
        </p:nvSpPr>
        <p:spPr>
          <a:xfrm rot="18017866">
            <a:off x="4292085" y="5498206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slop-clipart-3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1" y="4526856"/>
            <a:ext cx="1073335" cy="819556"/>
          </a:xfrm>
          <a:prstGeom prst="rect">
            <a:avLst/>
          </a:prstGeom>
        </p:spPr>
      </p:pic>
      <p:sp>
        <p:nvSpPr>
          <p:cNvPr id="69" name="Curved Down Arrow 68"/>
          <p:cNvSpPr/>
          <p:nvPr/>
        </p:nvSpPr>
        <p:spPr>
          <a:xfrm rot="3086459" flipH="1">
            <a:off x="4956025" y="4818438"/>
            <a:ext cx="872564" cy="40777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6968" y="733096"/>
            <a:ext cx="1724518" cy="1096479"/>
            <a:chOff x="546968" y="733096"/>
            <a:chExt cx="1724518" cy="1096479"/>
          </a:xfrm>
        </p:grpSpPr>
        <p:grpSp>
          <p:nvGrpSpPr>
            <p:cNvPr id="7" name="Group 6"/>
            <p:cNvGrpSpPr/>
            <p:nvPr/>
          </p:nvGrpSpPr>
          <p:grpSpPr>
            <a:xfrm>
              <a:off x="546968" y="733096"/>
              <a:ext cx="1590286" cy="1094673"/>
              <a:chOff x="851692" y="469772"/>
              <a:chExt cx="1933610" cy="1440441"/>
            </a:xfrm>
          </p:grpSpPr>
          <p:pic>
            <p:nvPicPr>
              <p:cNvPr id="14" name="Picture 13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273" y="469772"/>
                <a:ext cx="1407029" cy="805370"/>
              </a:xfrm>
              <a:prstGeom prst="rect">
                <a:avLst/>
              </a:prstGeom>
            </p:spPr>
          </p:pic>
          <p:pic>
            <p:nvPicPr>
              <p:cNvPr id="15" name="Picture 14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692" y="1301122"/>
                <a:ext cx="1064118" cy="609091"/>
              </a:xfrm>
              <a:prstGeom prst="rect">
                <a:avLst/>
              </a:prstGeom>
            </p:spPr>
          </p:pic>
        </p:grpSp>
        <p:pic>
          <p:nvPicPr>
            <p:cNvPr id="78" name="Picture 7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309" y="1366692"/>
              <a:ext cx="875177" cy="462883"/>
            </a:xfrm>
            <a:prstGeom prst="rect">
              <a:avLst/>
            </a:prstGeom>
          </p:spPr>
        </p:pic>
      </p:grpSp>
      <p:pic>
        <p:nvPicPr>
          <p:cNvPr id="79" name="Picture 78" descr="sick pig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157" y="1517480"/>
            <a:ext cx="1055097" cy="559928"/>
          </a:xfrm>
          <a:prstGeom prst="rect">
            <a:avLst/>
          </a:prstGeom>
        </p:spPr>
      </p:pic>
      <p:pic>
        <p:nvPicPr>
          <p:cNvPr id="30" name="Picture 29" descr="sick pi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0979" y="1130241"/>
            <a:ext cx="1317785" cy="699334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3170644" y="188745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stockphoto-134027871-612x6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915016"/>
            <a:ext cx="1661505" cy="1204409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rot="18017866">
            <a:off x="3588307" y="4155634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5" grpId="0" animBg="1"/>
      <p:bldP spid="75" grpId="1" animBg="1"/>
      <p:bldP spid="69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N_truck-with-long-trailer-blue-cab-clipart-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9" y="5346412"/>
            <a:ext cx="1227309" cy="8941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pic>
        <p:nvPicPr>
          <p:cNvPr id="25" name="Picture 24" descr="11942622-vector-illustration-of-an-ax-and-a-slaughter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25" y="4655055"/>
            <a:ext cx="1230207" cy="922655"/>
          </a:xfrm>
          <a:prstGeom prst="rect">
            <a:avLst/>
          </a:prstGeom>
        </p:spPr>
      </p:pic>
      <p:sp>
        <p:nvSpPr>
          <p:cNvPr id="72" name="Down Arrow 71"/>
          <p:cNvSpPr/>
          <p:nvPr/>
        </p:nvSpPr>
        <p:spPr>
          <a:xfrm>
            <a:off x="2399689" y="1827518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6573" y="5540409"/>
            <a:ext cx="1247110" cy="1184144"/>
            <a:chOff x="4576573" y="5540409"/>
            <a:chExt cx="1247110" cy="1184144"/>
          </a:xfrm>
        </p:grpSpPr>
        <p:pic>
          <p:nvPicPr>
            <p:cNvPr id="70" name="Picture 6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573" y="6110592"/>
              <a:ext cx="1072626" cy="613961"/>
            </a:xfrm>
            <a:prstGeom prst="rect">
              <a:avLst/>
            </a:prstGeom>
          </p:spPr>
        </p:pic>
        <p:pic>
          <p:nvPicPr>
            <p:cNvPr id="74" name="Picture 73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057" y="5540409"/>
              <a:ext cx="1072626" cy="613961"/>
            </a:xfrm>
            <a:prstGeom prst="rect">
              <a:avLst/>
            </a:prstGeom>
          </p:spPr>
        </p:pic>
      </p:grpSp>
      <p:sp>
        <p:nvSpPr>
          <p:cNvPr id="75" name="Down Arrow 74"/>
          <p:cNvSpPr/>
          <p:nvPr/>
        </p:nvSpPr>
        <p:spPr>
          <a:xfrm rot="18017866">
            <a:off x="4292085" y="5498206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slop-clipart-3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1" y="4526856"/>
            <a:ext cx="1073335" cy="819556"/>
          </a:xfrm>
          <a:prstGeom prst="rect">
            <a:avLst/>
          </a:prstGeom>
        </p:spPr>
      </p:pic>
      <p:sp>
        <p:nvSpPr>
          <p:cNvPr id="69" name="Curved Down Arrow 68"/>
          <p:cNvSpPr/>
          <p:nvPr/>
        </p:nvSpPr>
        <p:spPr>
          <a:xfrm rot="3086459" flipH="1">
            <a:off x="4956025" y="4818438"/>
            <a:ext cx="872564" cy="40777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6968" y="733096"/>
            <a:ext cx="1724518" cy="1096479"/>
            <a:chOff x="546968" y="733096"/>
            <a:chExt cx="1724518" cy="1096479"/>
          </a:xfrm>
        </p:grpSpPr>
        <p:grpSp>
          <p:nvGrpSpPr>
            <p:cNvPr id="7" name="Group 6"/>
            <p:cNvGrpSpPr/>
            <p:nvPr/>
          </p:nvGrpSpPr>
          <p:grpSpPr>
            <a:xfrm>
              <a:off x="546968" y="733096"/>
              <a:ext cx="1590286" cy="1094673"/>
              <a:chOff x="851692" y="469772"/>
              <a:chExt cx="1933610" cy="1440441"/>
            </a:xfrm>
          </p:grpSpPr>
          <p:pic>
            <p:nvPicPr>
              <p:cNvPr id="14" name="Picture 13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273" y="469772"/>
                <a:ext cx="1407029" cy="805370"/>
              </a:xfrm>
              <a:prstGeom prst="rect">
                <a:avLst/>
              </a:prstGeom>
            </p:spPr>
          </p:pic>
          <p:pic>
            <p:nvPicPr>
              <p:cNvPr id="15" name="Picture 14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692" y="1301122"/>
                <a:ext cx="1064118" cy="609091"/>
              </a:xfrm>
              <a:prstGeom prst="rect">
                <a:avLst/>
              </a:prstGeom>
            </p:spPr>
          </p:pic>
        </p:grpSp>
        <p:pic>
          <p:nvPicPr>
            <p:cNvPr id="78" name="Picture 7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309" y="1366692"/>
              <a:ext cx="875177" cy="462883"/>
            </a:xfrm>
            <a:prstGeom prst="rect">
              <a:avLst/>
            </a:prstGeom>
          </p:spPr>
        </p:pic>
      </p:grpSp>
      <p:pic>
        <p:nvPicPr>
          <p:cNvPr id="79" name="Picture 78" descr="sick pig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157" y="1517480"/>
            <a:ext cx="1055097" cy="559928"/>
          </a:xfrm>
          <a:prstGeom prst="rect">
            <a:avLst/>
          </a:prstGeom>
        </p:spPr>
      </p:pic>
      <p:pic>
        <p:nvPicPr>
          <p:cNvPr id="30" name="Picture 29" descr="sick pi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0979" y="1130241"/>
            <a:ext cx="1317785" cy="699334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3170644" y="188745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stockphoto-134027871-612x6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915016"/>
            <a:ext cx="1661505" cy="1204409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rot="18017866">
            <a:off x="3588307" y="4155634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671283" y="3053543"/>
            <a:ext cx="1773185" cy="1431750"/>
            <a:chOff x="7448195" y="2582635"/>
            <a:chExt cx="1773185" cy="1431750"/>
          </a:xfrm>
        </p:grpSpPr>
        <p:pic>
          <p:nvPicPr>
            <p:cNvPr id="35" name="Picture 34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195" y="2582635"/>
              <a:ext cx="1163585" cy="822150"/>
            </a:xfrm>
            <a:prstGeom prst="rect">
              <a:avLst/>
            </a:prstGeom>
          </p:spPr>
        </p:pic>
        <p:pic>
          <p:nvPicPr>
            <p:cNvPr id="36" name="Picture 35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95" y="2735035"/>
              <a:ext cx="1163585" cy="822150"/>
            </a:xfrm>
            <a:prstGeom prst="rect">
              <a:avLst/>
            </a:prstGeom>
          </p:spPr>
        </p:pic>
        <p:pic>
          <p:nvPicPr>
            <p:cNvPr id="37" name="Picture 36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76" y="2993710"/>
              <a:ext cx="1163585" cy="822150"/>
            </a:xfrm>
            <a:prstGeom prst="rect">
              <a:avLst/>
            </a:prstGeom>
          </p:spPr>
        </p:pic>
        <p:pic>
          <p:nvPicPr>
            <p:cNvPr id="39" name="Picture 38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995" y="2887435"/>
              <a:ext cx="1163585" cy="822150"/>
            </a:xfrm>
            <a:prstGeom prst="rect">
              <a:avLst/>
            </a:prstGeom>
          </p:spPr>
        </p:pic>
        <p:pic>
          <p:nvPicPr>
            <p:cNvPr id="40" name="Picture 39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95" y="3039835"/>
              <a:ext cx="1163585" cy="822150"/>
            </a:xfrm>
            <a:prstGeom prst="rect">
              <a:avLst/>
            </a:prstGeom>
          </p:spPr>
        </p:pic>
        <p:pic>
          <p:nvPicPr>
            <p:cNvPr id="41" name="Picture 40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95" y="3192235"/>
              <a:ext cx="1163585" cy="822150"/>
            </a:xfrm>
            <a:prstGeom prst="rect">
              <a:avLst/>
            </a:prstGeom>
          </p:spPr>
        </p:pic>
      </p:grpSp>
      <p:sp>
        <p:nvSpPr>
          <p:cNvPr id="50" name="Right Arrow 49"/>
          <p:cNvSpPr/>
          <p:nvPr/>
        </p:nvSpPr>
        <p:spPr>
          <a:xfrm rot="2884818">
            <a:off x="4329746" y="2165536"/>
            <a:ext cx="1285864" cy="3250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69" grpId="0" animBg="1"/>
      <p:bldP spid="31" grpId="0" animBg="1"/>
      <p:bldP spid="33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N_truck-with-long-trailer-blue-cab-clipart-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9" y="5346412"/>
            <a:ext cx="1227309" cy="8941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pic>
        <p:nvPicPr>
          <p:cNvPr id="25" name="Picture 24" descr="11942622-vector-illustration-of-an-ax-and-a-slaughter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25" y="4655055"/>
            <a:ext cx="1230207" cy="922655"/>
          </a:xfrm>
          <a:prstGeom prst="rect">
            <a:avLst/>
          </a:prstGeom>
        </p:spPr>
      </p:pic>
      <p:sp>
        <p:nvSpPr>
          <p:cNvPr id="72" name="Down Arrow 71"/>
          <p:cNvSpPr/>
          <p:nvPr/>
        </p:nvSpPr>
        <p:spPr>
          <a:xfrm>
            <a:off x="2399689" y="1827518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6573" y="5540409"/>
            <a:ext cx="1247110" cy="1184144"/>
            <a:chOff x="4576573" y="5540409"/>
            <a:chExt cx="1247110" cy="1184144"/>
          </a:xfrm>
        </p:grpSpPr>
        <p:pic>
          <p:nvPicPr>
            <p:cNvPr id="70" name="Picture 6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573" y="6110592"/>
              <a:ext cx="1072626" cy="613961"/>
            </a:xfrm>
            <a:prstGeom prst="rect">
              <a:avLst/>
            </a:prstGeom>
          </p:spPr>
        </p:pic>
        <p:pic>
          <p:nvPicPr>
            <p:cNvPr id="74" name="Picture 73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057" y="5540409"/>
              <a:ext cx="1072626" cy="613961"/>
            </a:xfrm>
            <a:prstGeom prst="rect">
              <a:avLst/>
            </a:prstGeom>
          </p:spPr>
        </p:pic>
      </p:grpSp>
      <p:sp>
        <p:nvSpPr>
          <p:cNvPr id="75" name="Down Arrow 74"/>
          <p:cNvSpPr/>
          <p:nvPr/>
        </p:nvSpPr>
        <p:spPr>
          <a:xfrm rot="18017866">
            <a:off x="4292085" y="5498206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slop-clipart-3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1" y="4526856"/>
            <a:ext cx="1073335" cy="819556"/>
          </a:xfrm>
          <a:prstGeom prst="rect">
            <a:avLst/>
          </a:prstGeom>
        </p:spPr>
      </p:pic>
      <p:sp>
        <p:nvSpPr>
          <p:cNvPr id="69" name="Curved Down Arrow 68"/>
          <p:cNvSpPr/>
          <p:nvPr/>
        </p:nvSpPr>
        <p:spPr>
          <a:xfrm rot="3086459" flipH="1">
            <a:off x="4956025" y="4818438"/>
            <a:ext cx="872564" cy="40777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6968" y="733096"/>
            <a:ext cx="1724518" cy="1096479"/>
            <a:chOff x="546968" y="733096"/>
            <a:chExt cx="1724518" cy="1096479"/>
          </a:xfrm>
        </p:grpSpPr>
        <p:grpSp>
          <p:nvGrpSpPr>
            <p:cNvPr id="7" name="Group 6"/>
            <p:cNvGrpSpPr/>
            <p:nvPr/>
          </p:nvGrpSpPr>
          <p:grpSpPr>
            <a:xfrm>
              <a:off x="546968" y="733096"/>
              <a:ext cx="1590286" cy="1094673"/>
              <a:chOff x="851692" y="469772"/>
              <a:chExt cx="1933610" cy="1440441"/>
            </a:xfrm>
          </p:grpSpPr>
          <p:pic>
            <p:nvPicPr>
              <p:cNvPr id="14" name="Picture 13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273" y="469772"/>
                <a:ext cx="1407029" cy="805370"/>
              </a:xfrm>
              <a:prstGeom prst="rect">
                <a:avLst/>
              </a:prstGeom>
            </p:spPr>
          </p:pic>
          <p:pic>
            <p:nvPicPr>
              <p:cNvPr id="15" name="Picture 14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692" y="1301122"/>
                <a:ext cx="1064118" cy="609091"/>
              </a:xfrm>
              <a:prstGeom prst="rect">
                <a:avLst/>
              </a:prstGeom>
            </p:spPr>
          </p:pic>
        </p:grpSp>
        <p:pic>
          <p:nvPicPr>
            <p:cNvPr id="78" name="Picture 7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309" y="1366692"/>
              <a:ext cx="875177" cy="462883"/>
            </a:xfrm>
            <a:prstGeom prst="rect">
              <a:avLst/>
            </a:prstGeom>
          </p:spPr>
        </p:pic>
      </p:grpSp>
      <p:pic>
        <p:nvPicPr>
          <p:cNvPr id="79" name="Picture 78" descr="sick pig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157" y="1517480"/>
            <a:ext cx="1055097" cy="559928"/>
          </a:xfrm>
          <a:prstGeom prst="rect">
            <a:avLst/>
          </a:prstGeom>
        </p:spPr>
      </p:pic>
      <p:pic>
        <p:nvPicPr>
          <p:cNvPr id="30" name="Picture 29" descr="sick pi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0979" y="1130241"/>
            <a:ext cx="1317785" cy="699334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3170644" y="188745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stockphoto-134027871-612x6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915016"/>
            <a:ext cx="1661505" cy="1204409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rot="18017866">
            <a:off x="3588307" y="4155634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671283" y="3053543"/>
            <a:ext cx="1773185" cy="1431750"/>
            <a:chOff x="7448195" y="2582635"/>
            <a:chExt cx="1773185" cy="1431750"/>
          </a:xfrm>
        </p:grpSpPr>
        <p:pic>
          <p:nvPicPr>
            <p:cNvPr id="35" name="Picture 34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195" y="2582635"/>
              <a:ext cx="1163585" cy="822150"/>
            </a:xfrm>
            <a:prstGeom prst="rect">
              <a:avLst/>
            </a:prstGeom>
          </p:spPr>
        </p:pic>
        <p:pic>
          <p:nvPicPr>
            <p:cNvPr id="36" name="Picture 35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95" y="2735035"/>
              <a:ext cx="1163585" cy="822150"/>
            </a:xfrm>
            <a:prstGeom prst="rect">
              <a:avLst/>
            </a:prstGeom>
          </p:spPr>
        </p:pic>
        <p:pic>
          <p:nvPicPr>
            <p:cNvPr id="37" name="Picture 36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76" y="2993710"/>
              <a:ext cx="1163585" cy="822150"/>
            </a:xfrm>
            <a:prstGeom prst="rect">
              <a:avLst/>
            </a:prstGeom>
          </p:spPr>
        </p:pic>
        <p:pic>
          <p:nvPicPr>
            <p:cNvPr id="39" name="Picture 38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995" y="2887435"/>
              <a:ext cx="1163585" cy="822150"/>
            </a:xfrm>
            <a:prstGeom prst="rect">
              <a:avLst/>
            </a:prstGeom>
          </p:spPr>
        </p:pic>
        <p:pic>
          <p:nvPicPr>
            <p:cNvPr id="40" name="Picture 39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95" y="3039835"/>
              <a:ext cx="1163585" cy="822150"/>
            </a:xfrm>
            <a:prstGeom prst="rect">
              <a:avLst/>
            </a:prstGeom>
          </p:spPr>
        </p:pic>
        <p:pic>
          <p:nvPicPr>
            <p:cNvPr id="41" name="Picture 40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95" y="3192235"/>
              <a:ext cx="1163585" cy="822150"/>
            </a:xfrm>
            <a:prstGeom prst="rect">
              <a:avLst/>
            </a:prstGeom>
          </p:spPr>
        </p:pic>
      </p:grpSp>
      <p:sp>
        <p:nvSpPr>
          <p:cNvPr id="50" name="Right Arrow 49"/>
          <p:cNvSpPr/>
          <p:nvPr/>
        </p:nvSpPr>
        <p:spPr>
          <a:xfrm rot="2884818">
            <a:off x="4329746" y="2165536"/>
            <a:ext cx="1285864" cy="3250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178012" y="3573806"/>
            <a:ext cx="1590668" cy="1251883"/>
            <a:chOff x="10099117" y="895287"/>
            <a:chExt cx="2157201" cy="1681457"/>
          </a:xfrm>
        </p:grpSpPr>
        <p:pic>
          <p:nvPicPr>
            <p:cNvPr id="42" name="Picture 41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117" y="895287"/>
              <a:ext cx="1547601" cy="1071857"/>
            </a:xfrm>
            <a:prstGeom prst="rect">
              <a:avLst/>
            </a:prstGeom>
          </p:spPr>
        </p:pic>
        <p:pic>
          <p:nvPicPr>
            <p:cNvPr id="43" name="Picture 42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17" y="1047687"/>
              <a:ext cx="1547601" cy="1071857"/>
            </a:xfrm>
            <a:prstGeom prst="rect">
              <a:avLst/>
            </a:prstGeom>
          </p:spPr>
        </p:pic>
        <p:pic>
          <p:nvPicPr>
            <p:cNvPr id="44" name="Picture 43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917" y="1200087"/>
              <a:ext cx="1547601" cy="1071857"/>
            </a:xfrm>
            <a:prstGeom prst="rect">
              <a:avLst/>
            </a:prstGeom>
          </p:spPr>
        </p:pic>
        <p:pic>
          <p:nvPicPr>
            <p:cNvPr id="45" name="Picture 44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317" y="1352487"/>
              <a:ext cx="1547601" cy="1071857"/>
            </a:xfrm>
            <a:prstGeom prst="rect">
              <a:avLst/>
            </a:prstGeom>
          </p:spPr>
        </p:pic>
        <p:pic>
          <p:nvPicPr>
            <p:cNvPr id="46" name="Picture 45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717" y="1504887"/>
              <a:ext cx="1547601" cy="1071857"/>
            </a:xfrm>
            <a:prstGeom prst="rect">
              <a:avLst/>
            </a:prstGeom>
          </p:spPr>
        </p:pic>
      </p:grpSp>
      <p:sp>
        <p:nvSpPr>
          <p:cNvPr id="47" name="Left-Right Arrow 46"/>
          <p:cNvSpPr/>
          <p:nvPr/>
        </p:nvSpPr>
        <p:spPr>
          <a:xfrm>
            <a:off x="7406897" y="3854849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69" grpId="0" animBg="1"/>
      <p:bldP spid="31" grpId="0" animBg="1"/>
      <p:bldP spid="33" grpId="0" animBg="1"/>
      <p:bldP spid="50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1704" y="2276964"/>
            <a:ext cx="11275014" cy="15490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N_truck-with-long-trailer-blue-cab-clipart-3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9" y="5346412"/>
            <a:ext cx="1227309" cy="8941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7255" y="82499"/>
            <a:ext cx="1658274" cy="1047742"/>
            <a:chOff x="3295671" y="2801702"/>
            <a:chExt cx="2178017" cy="1586841"/>
          </a:xfrm>
        </p:grpSpPr>
        <p:pic>
          <p:nvPicPr>
            <p:cNvPr id="13" name="Picture 12" descr="TN_truck-with-long-trailer-blue-cab-clipart-321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71" y="2801702"/>
              <a:ext cx="2178017" cy="1586841"/>
            </a:xfrm>
            <a:prstGeom prst="rect">
              <a:avLst/>
            </a:prstGeom>
          </p:spPr>
        </p:pic>
        <p:pic>
          <p:nvPicPr>
            <p:cNvPr id="10" name="Picture 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583" y="3407703"/>
              <a:ext cx="677385" cy="387729"/>
            </a:xfrm>
            <a:prstGeom prst="rect">
              <a:avLst/>
            </a:prstGeom>
          </p:spPr>
        </p:pic>
      </p:grpSp>
      <p:pic>
        <p:nvPicPr>
          <p:cNvPr id="25" name="Picture 24" descr="11942622-vector-illustration-of-an-ax-and-a-slaughter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25" y="4655055"/>
            <a:ext cx="1230207" cy="922655"/>
          </a:xfrm>
          <a:prstGeom prst="rect">
            <a:avLst/>
          </a:prstGeom>
        </p:spPr>
      </p:pic>
      <p:sp>
        <p:nvSpPr>
          <p:cNvPr id="72" name="Down Arrow 71"/>
          <p:cNvSpPr/>
          <p:nvPr/>
        </p:nvSpPr>
        <p:spPr>
          <a:xfrm>
            <a:off x="2399689" y="1827518"/>
            <a:ext cx="415449" cy="2832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6573" y="5540409"/>
            <a:ext cx="1247110" cy="1184144"/>
            <a:chOff x="4576573" y="5540409"/>
            <a:chExt cx="1247110" cy="1184144"/>
          </a:xfrm>
        </p:grpSpPr>
        <p:pic>
          <p:nvPicPr>
            <p:cNvPr id="70" name="Picture 69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573" y="6110592"/>
              <a:ext cx="1072626" cy="613961"/>
            </a:xfrm>
            <a:prstGeom prst="rect">
              <a:avLst/>
            </a:prstGeom>
          </p:spPr>
        </p:pic>
        <p:pic>
          <p:nvPicPr>
            <p:cNvPr id="74" name="Picture 73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057" y="5540409"/>
              <a:ext cx="1072626" cy="613961"/>
            </a:xfrm>
            <a:prstGeom prst="rect">
              <a:avLst/>
            </a:prstGeom>
          </p:spPr>
        </p:pic>
      </p:grpSp>
      <p:sp>
        <p:nvSpPr>
          <p:cNvPr id="75" name="Down Arrow 74"/>
          <p:cNvSpPr/>
          <p:nvPr/>
        </p:nvSpPr>
        <p:spPr>
          <a:xfrm rot="18017866">
            <a:off x="4292085" y="5498206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slop-clipart-3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1" y="4526856"/>
            <a:ext cx="1073335" cy="819556"/>
          </a:xfrm>
          <a:prstGeom prst="rect">
            <a:avLst/>
          </a:prstGeom>
        </p:spPr>
      </p:pic>
      <p:sp>
        <p:nvSpPr>
          <p:cNvPr id="69" name="Curved Down Arrow 68"/>
          <p:cNvSpPr/>
          <p:nvPr/>
        </p:nvSpPr>
        <p:spPr>
          <a:xfrm rot="3086459" flipH="1">
            <a:off x="4956025" y="4818438"/>
            <a:ext cx="872564" cy="40777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6968" y="733096"/>
            <a:ext cx="1724518" cy="1096479"/>
            <a:chOff x="546968" y="733096"/>
            <a:chExt cx="1724518" cy="1096479"/>
          </a:xfrm>
        </p:grpSpPr>
        <p:grpSp>
          <p:nvGrpSpPr>
            <p:cNvPr id="7" name="Group 6"/>
            <p:cNvGrpSpPr/>
            <p:nvPr/>
          </p:nvGrpSpPr>
          <p:grpSpPr>
            <a:xfrm>
              <a:off x="546968" y="733096"/>
              <a:ext cx="1590286" cy="1094673"/>
              <a:chOff x="851692" y="469772"/>
              <a:chExt cx="1933610" cy="1440441"/>
            </a:xfrm>
          </p:grpSpPr>
          <p:pic>
            <p:nvPicPr>
              <p:cNvPr id="14" name="Picture 13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8273" y="469772"/>
                <a:ext cx="1407029" cy="805370"/>
              </a:xfrm>
              <a:prstGeom prst="rect">
                <a:avLst/>
              </a:prstGeom>
            </p:spPr>
          </p:pic>
          <p:pic>
            <p:nvPicPr>
              <p:cNvPr id="15" name="Picture 14" descr="pig1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692" y="1301122"/>
                <a:ext cx="1064118" cy="609091"/>
              </a:xfrm>
              <a:prstGeom prst="rect">
                <a:avLst/>
              </a:prstGeom>
            </p:spPr>
          </p:pic>
        </p:grpSp>
        <p:pic>
          <p:nvPicPr>
            <p:cNvPr id="78" name="Picture 77" descr="pig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309" y="1366692"/>
              <a:ext cx="875177" cy="462883"/>
            </a:xfrm>
            <a:prstGeom prst="rect">
              <a:avLst/>
            </a:prstGeom>
          </p:spPr>
        </p:pic>
      </p:grpSp>
      <p:pic>
        <p:nvPicPr>
          <p:cNvPr id="79" name="Picture 78" descr="sick pig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157" y="1517480"/>
            <a:ext cx="1055097" cy="559928"/>
          </a:xfrm>
          <a:prstGeom prst="rect">
            <a:avLst/>
          </a:prstGeom>
        </p:spPr>
      </p:pic>
      <p:pic>
        <p:nvPicPr>
          <p:cNvPr id="30" name="Picture 29" descr="sick pi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0979" y="1130241"/>
            <a:ext cx="1317785" cy="699334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3170644" y="1887451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stockphoto-134027871-612x6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4" y="2915016"/>
            <a:ext cx="1661505" cy="1204409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rot="18017866">
            <a:off x="3588307" y="4155634"/>
            <a:ext cx="415449" cy="57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671283" y="3053543"/>
            <a:ext cx="1773185" cy="1431750"/>
            <a:chOff x="7448195" y="2582635"/>
            <a:chExt cx="1773185" cy="1431750"/>
          </a:xfrm>
        </p:grpSpPr>
        <p:pic>
          <p:nvPicPr>
            <p:cNvPr id="35" name="Picture 34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195" y="2582635"/>
              <a:ext cx="1163585" cy="822150"/>
            </a:xfrm>
            <a:prstGeom prst="rect">
              <a:avLst/>
            </a:prstGeom>
          </p:spPr>
        </p:pic>
        <p:pic>
          <p:nvPicPr>
            <p:cNvPr id="36" name="Picture 35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95" y="2735035"/>
              <a:ext cx="1163585" cy="822150"/>
            </a:xfrm>
            <a:prstGeom prst="rect">
              <a:avLst/>
            </a:prstGeom>
          </p:spPr>
        </p:pic>
        <p:pic>
          <p:nvPicPr>
            <p:cNvPr id="37" name="Picture 36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76" y="2993710"/>
              <a:ext cx="1163585" cy="822150"/>
            </a:xfrm>
            <a:prstGeom prst="rect">
              <a:avLst/>
            </a:prstGeom>
          </p:spPr>
        </p:pic>
        <p:pic>
          <p:nvPicPr>
            <p:cNvPr id="39" name="Picture 38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995" y="2887435"/>
              <a:ext cx="1163585" cy="822150"/>
            </a:xfrm>
            <a:prstGeom prst="rect">
              <a:avLst/>
            </a:prstGeom>
          </p:spPr>
        </p:pic>
        <p:pic>
          <p:nvPicPr>
            <p:cNvPr id="40" name="Picture 39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95" y="3039835"/>
              <a:ext cx="1163585" cy="822150"/>
            </a:xfrm>
            <a:prstGeom prst="rect">
              <a:avLst/>
            </a:prstGeom>
          </p:spPr>
        </p:pic>
        <p:pic>
          <p:nvPicPr>
            <p:cNvPr id="41" name="Picture 40" descr="black pigl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95" y="3192235"/>
              <a:ext cx="1163585" cy="822150"/>
            </a:xfrm>
            <a:prstGeom prst="rect">
              <a:avLst/>
            </a:prstGeom>
          </p:spPr>
        </p:pic>
      </p:grpSp>
      <p:sp>
        <p:nvSpPr>
          <p:cNvPr id="50" name="Right Arrow 49"/>
          <p:cNvSpPr/>
          <p:nvPr/>
        </p:nvSpPr>
        <p:spPr>
          <a:xfrm rot="2884818">
            <a:off x="4329746" y="2165536"/>
            <a:ext cx="1285864" cy="3250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178012" y="3573806"/>
            <a:ext cx="1590668" cy="1251883"/>
            <a:chOff x="10099117" y="895287"/>
            <a:chExt cx="2157201" cy="1681457"/>
          </a:xfrm>
        </p:grpSpPr>
        <p:pic>
          <p:nvPicPr>
            <p:cNvPr id="42" name="Picture 41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117" y="895287"/>
              <a:ext cx="1547601" cy="1071857"/>
            </a:xfrm>
            <a:prstGeom prst="rect">
              <a:avLst/>
            </a:prstGeom>
          </p:spPr>
        </p:pic>
        <p:pic>
          <p:nvPicPr>
            <p:cNvPr id="43" name="Picture 42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17" y="1047687"/>
              <a:ext cx="1547601" cy="1071857"/>
            </a:xfrm>
            <a:prstGeom prst="rect">
              <a:avLst/>
            </a:prstGeom>
          </p:spPr>
        </p:pic>
        <p:pic>
          <p:nvPicPr>
            <p:cNvPr id="44" name="Picture 43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917" y="1200087"/>
              <a:ext cx="1547601" cy="1071857"/>
            </a:xfrm>
            <a:prstGeom prst="rect">
              <a:avLst/>
            </a:prstGeom>
          </p:spPr>
        </p:pic>
        <p:pic>
          <p:nvPicPr>
            <p:cNvPr id="45" name="Picture 44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317" y="1352487"/>
              <a:ext cx="1547601" cy="1071857"/>
            </a:xfrm>
            <a:prstGeom prst="rect">
              <a:avLst/>
            </a:prstGeom>
          </p:spPr>
        </p:pic>
        <p:pic>
          <p:nvPicPr>
            <p:cNvPr id="46" name="Picture 45" descr="wildpig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717" y="1504887"/>
              <a:ext cx="1547601" cy="1071857"/>
            </a:xfrm>
            <a:prstGeom prst="rect">
              <a:avLst/>
            </a:prstGeom>
          </p:spPr>
        </p:pic>
      </p:grpSp>
      <p:sp>
        <p:nvSpPr>
          <p:cNvPr id="47" name="Left-Right Arrow 46"/>
          <p:cNvSpPr/>
          <p:nvPr/>
        </p:nvSpPr>
        <p:spPr>
          <a:xfrm>
            <a:off x="7406897" y="3854849"/>
            <a:ext cx="771115" cy="346488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rved Down Arrow 47"/>
          <p:cNvSpPr/>
          <p:nvPr/>
        </p:nvSpPr>
        <p:spPr>
          <a:xfrm flipH="1">
            <a:off x="5671283" y="2104233"/>
            <a:ext cx="801562" cy="59546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Picture 48" descr="sick pi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3981">
            <a:off x="4715325" y="125350"/>
            <a:ext cx="1317785" cy="699334"/>
          </a:xfrm>
          <a:prstGeom prst="rect">
            <a:avLst/>
          </a:prstGeom>
        </p:spPr>
      </p:pic>
      <p:pic>
        <p:nvPicPr>
          <p:cNvPr id="51" name="Picture 50" descr="istockphoto-134027871-612x6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49" y="912140"/>
            <a:ext cx="1514893" cy="1098131"/>
          </a:xfrm>
          <a:prstGeom prst="rect">
            <a:avLst/>
          </a:prstGeom>
        </p:spPr>
      </p:pic>
      <p:sp>
        <p:nvSpPr>
          <p:cNvPr id="52" name="Down Arrow 51"/>
          <p:cNvSpPr/>
          <p:nvPr/>
        </p:nvSpPr>
        <p:spPr>
          <a:xfrm>
            <a:off x="5081400" y="670360"/>
            <a:ext cx="292817" cy="4498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69" grpId="0" animBg="1"/>
      <p:bldP spid="31" grpId="0" animBg="1"/>
      <p:bldP spid="33" grpId="0" animBg="1"/>
      <p:bldP spid="50" grpId="0" animBg="1"/>
      <p:bldP spid="48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178</Words>
  <Application>Microsoft Macintosh PowerPoint</Application>
  <PresentationFormat>Custom</PresentationFormat>
  <Paragraphs>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ถอดบทเรียนการระบาดของ ASFV ในภูมิภาค</vt:lpstr>
      <vt:lpstr>ถอดบทเรียนการระบาดของ ASFV ในภูมิภาค บทที่ ๑ ความเสี่ยงในการนำเข้าไวรัส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ถอดบทเรียนการระบาดของ ASFV ในภูมิภาค บทที่ ๒ ผลกระทบ</vt:lpstr>
      <vt:lpstr>ถอดบทเรียนการระบาดของ ASFV ในภูมิภาค บทที่ ๓ การเตรียมความพร้อม</vt:lpstr>
      <vt:lpstr>ถอดบทเรียนการระบาดของ ASFV นอกภูมิภาค บทที่ ๔ การเตรียมความพร้อม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Wantanee Kalpravidh</dc:creator>
  <cp:lastModifiedBy>Wantanee Kalpravidh</cp:lastModifiedBy>
  <cp:revision>27</cp:revision>
  <dcterms:created xsi:type="dcterms:W3CDTF">2019-07-02T16:13:47Z</dcterms:created>
  <dcterms:modified xsi:type="dcterms:W3CDTF">2019-07-03T02:37:43Z</dcterms:modified>
</cp:coreProperties>
</file>