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99"/>
    <a:srgbClr val="CCFF99"/>
    <a:srgbClr val="66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010" autoAdjust="0"/>
  </p:normalViewPr>
  <p:slideViewPr>
    <p:cSldViewPr snapToGrid="0" showGuides="1">
      <p:cViewPr varScale="1">
        <p:scale>
          <a:sx n="70" d="100"/>
          <a:sy n="70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4052A-45A1-47A1-A4B1-F4FC3489ADD4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5AEC4-1C27-4736-BEE4-29B6FD18B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9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1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0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6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3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6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8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5000">
              <a:schemeClr val="accent1">
                <a:lumMod val="20000"/>
                <a:lumOff val="80000"/>
              </a:schemeClr>
            </a:gs>
            <a:gs pos="42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EDD3-D6F9-41C1-A923-BD0043F2E01A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118F-FFBD-4ADC-9F8A-1E5CA0175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27252" t="13483" r="14204" b="21660"/>
          <a:stretch>
            <a:fillRect/>
          </a:stretch>
        </p:blipFill>
        <p:spPr bwMode="auto">
          <a:xfrm>
            <a:off x="6654150" y="-401720"/>
            <a:ext cx="5310292" cy="2624228"/>
          </a:xfrm>
          <a:prstGeom prst="rect">
            <a:avLst/>
          </a:prstGeom>
          <a:noFill/>
          <a:ln>
            <a:noFill/>
          </a:ln>
          <a:effectLst>
            <a:softEdge rad="685800"/>
          </a:effectLst>
          <a:extLst/>
        </p:spPr>
      </p:pic>
      <p:sp>
        <p:nvSpPr>
          <p:cNvPr id="12" name="Isosceles Triangle 11"/>
          <p:cNvSpPr/>
          <p:nvPr/>
        </p:nvSpPr>
        <p:spPr>
          <a:xfrm>
            <a:off x="-22474" y="2732932"/>
            <a:ext cx="12175154" cy="165639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6685" y="4431702"/>
            <a:ext cx="10765971" cy="2058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58189" y="21455"/>
            <a:ext cx="9833811" cy="1233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/>
          <p:cNvSpPr/>
          <p:nvPr/>
        </p:nvSpPr>
        <p:spPr>
          <a:xfrm>
            <a:off x="261291" y="1826595"/>
            <a:ext cx="11848819" cy="1185530"/>
          </a:xfrm>
          <a:prstGeom prst="rightArrow">
            <a:avLst/>
          </a:prstGeom>
          <a:gradFill>
            <a:gsLst>
              <a:gs pos="38000">
                <a:srgbClr val="E6F0F9"/>
              </a:gs>
              <a:gs pos="84000">
                <a:srgbClr val="66FF33"/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12138" y="2182826"/>
            <a:ext cx="533685" cy="49033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 dirty="0" smtClean="0">
                <a:latin typeface="Arial Black" panose="020B0A04020102020204" pitchFamily="34" charset="0"/>
              </a:rPr>
              <a:t>1</a:t>
            </a:r>
            <a:endParaRPr lang="en-US" sz="3200" b="1" i="1" dirty="0">
              <a:latin typeface="Arial Black" panose="020B0A040201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51994" y="2168087"/>
            <a:ext cx="533685" cy="49033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 dirty="0">
                <a:latin typeface="Arial Black" panose="020B0A04020102020204" pitchFamily="34" charset="0"/>
              </a:rPr>
              <a:t>2</a:t>
            </a:r>
            <a:endParaRPr lang="en-US" sz="3200" b="1" i="1" dirty="0">
              <a:latin typeface="Arial Black" panose="020B0A040201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08741" y="2155397"/>
            <a:ext cx="533685" cy="49033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 dirty="0">
                <a:latin typeface="Arial Black" panose="020B0A04020102020204" pitchFamily="34" charset="0"/>
              </a:rPr>
              <a:t>3</a:t>
            </a:r>
            <a:endParaRPr lang="en-US" sz="3200" b="1" i="1" dirty="0">
              <a:latin typeface="Arial Black" panose="020B0A040201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59461" y="2155397"/>
            <a:ext cx="533685" cy="49033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 dirty="0">
                <a:latin typeface="Arial Black" panose="020B0A04020102020204" pitchFamily="34" charset="0"/>
              </a:rPr>
              <a:t>4</a:t>
            </a:r>
            <a:endParaRPr lang="en-US" sz="3200" b="1" i="1" dirty="0">
              <a:latin typeface="Arial Black" panose="020B0A040201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569843" y="2182826"/>
            <a:ext cx="533685" cy="49033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 dirty="0">
                <a:latin typeface="Arial Black" panose="020B0A04020102020204" pitchFamily="34" charset="0"/>
              </a:rPr>
              <a:t>5</a:t>
            </a:r>
            <a:endParaRPr lang="en-US" sz="3200" b="1" i="1" dirty="0"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079" y="-338984"/>
            <a:ext cx="136447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3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5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  <a:cs typeface="FreesiaUPC" panose="020B0604020202020204" pitchFamily="34" charset="-34"/>
              </a:rPr>
              <a:t>9</a:t>
            </a:r>
            <a:endParaRPr lang="en-US" sz="24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FF5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54971" y="-13047"/>
            <a:ext cx="26548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u="sng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มาตรการ</a:t>
            </a:r>
            <a:endParaRPr lang="en-US" sz="800" u="sng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591164" y="2146177"/>
            <a:ext cx="533685" cy="49033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i="1" dirty="0">
                <a:latin typeface="Arial Black" panose="020B0A04020102020204" pitchFamily="34" charset="0"/>
              </a:rPr>
              <a:t>6</a:t>
            </a:r>
            <a:endParaRPr lang="en-US" sz="3200" b="1" i="1" dirty="0">
              <a:latin typeface="Arial Black" panose="020B0A040201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30883" y="4866369"/>
            <a:ext cx="601247" cy="4838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Arial Black" panose="020B0A04020102020204" pitchFamily="34" charset="0"/>
              </a:rPr>
              <a:t>7</a:t>
            </a:r>
            <a:endParaRPr lang="en-US" sz="2400" b="1" i="1" dirty="0">
              <a:latin typeface="Arial Black" panose="020B0A040201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49921" y="4829050"/>
            <a:ext cx="601247" cy="4838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Arial Black" panose="020B0A04020102020204" pitchFamily="34" charset="0"/>
              </a:rPr>
              <a:t>8</a:t>
            </a:r>
            <a:endParaRPr lang="en-US" sz="2400" b="1" i="1" dirty="0">
              <a:latin typeface="Arial Black" panose="020B0A040201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905489" y="4802115"/>
            <a:ext cx="601247" cy="48383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 smtClean="0">
                <a:latin typeface="Arial Black" panose="020B0A04020102020204" pitchFamily="34" charset="0"/>
              </a:rPr>
              <a:t>9</a:t>
            </a:r>
            <a:endParaRPr lang="en-US" sz="2400" b="1" i="1" dirty="0"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5622" y="1561761"/>
            <a:ext cx="19255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แหล่งรับเข้าสุกร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32146" y="1553346"/>
            <a:ext cx="1686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20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รถขนส่งสุกร</a:t>
            </a:r>
            <a:r>
              <a:rPr lang="zh-CN" altLang="en-US" sz="20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13754" y="1250780"/>
            <a:ext cx="1351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altLang="zh-CN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จุดรับสุกร/</a:t>
            </a:r>
          </a:p>
          <a:p>
            <a:pPr algn="ctr"/>
            <a:r>
              <a:rPr lang="th-TH" altLang="zh-CN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คอกพัก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99289" y="1597509"/>
            <a:ext cx="21050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พื้นที่ผลิต/ตัดแต่ง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19014" y="1318610"/>
            <a:ext cx="18886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พื้นที่จัดเก็บ/</a:t>
            </a:r>
          </a:p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จุดส่งมอบสินค้า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826123" y="1600814"/>
            <a:ext cx="17556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รถขนส่งสินค้า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706641" y="1025359"/>
            <a:ext cx="231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u="sng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กระบวนการหลัก</a:t>
            </a:r>
            <a:endParaRPr lang="en-US" sz="2400" u="sng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50912" y="872574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66FF3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6</a:t>
            </a:r>
            <a:endParaRPr lang="en-US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66FF33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81703" y="2702510"/>
            <a:ext cx="219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คนขับเปลี่ยนรองเท้าบู้ทก่อน</a:t>
            </a:r>
          </a:p>
          <a:p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ไล่สุกรลงจากรถ</a:t>
            </a:r>
            <a:endParaRPr lang="th-TH" sz="1200" b="1" dirty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ล้างรถให้สะอาด และพ่นยาฆ่าเชื้อ</a:t>
            </a:r>
            <a:r>
              <a:rPr lang="en-US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1:100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ทั่วคันรถ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ทำความสะอาดและฆ่าเชื้อ</a:t>
            </a:r>
          </a:p>
          <a:p>
            <a:r>
              <a:rPr lang="th-TH" sz="12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แผ่นร</a:t>
            </a:r>
            <a:r>
              <a:rPr lang="th-TH" sz="12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องพื้น</a:t>
            </a:r>
            <a:r>
              <a:rPr lang="th-TH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รถก่อนกลับ</a:t>
            </a:r>
            <a:r>
              <a:rPr lang="zh-CN" altLang="en-US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</a:t>
            </a:r>
            <a:endParaRPr lang="en-US" altLang="zh-CN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สเปรย์แอลกอฮอล์/ยูวีฆ่าเชื้อ</a:t>
            </a:r>
          </a:p>
          <a:p>
            <a:r>
              <a:rPr lang="th-TH" altLang="zh-CN" sz="12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altLang="zh-CN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ห้องโดยสารรถก่อนกลับ</a:t>
            </a:r>
            <a:r>
              <a:rPr lang="zh-CN" altLang="en-US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</a:t>
            </a:r>
            <a:endParaRPr lang="en-US" altLang="zh-CN" sz="1200" b="1" dirty="0" smtClean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13310" y="2673195"/>
            <a:ext cx="194258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แยกพื้นที่</a:t>
            </a: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จากจุดอื่นๆ</a:t>
            </a:r>
            <a:endParaRPr lang="en-US" altLang="zh-CN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แยกคนและ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อุปกรณ์</a:t>
            </a:r>
          </a:p>
          <a:p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จากจุดอื่นๆ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เคลียร์สุกรออกทุกวัน</a:t>
            </a:r>
          </a:p>
          <a:p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 เพื่อล้างฆ่าเชื้อก่อนรับ</a:t>
            </a:r>
            <a:endParaRPr lang="th-TH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สุกรชุดใหม่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ตรวจสอบอาการป่วย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ตรวจโรค</a:t>
            </a:r>
            <a:r>
              <a:rPr lang="en-US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 rapid test</a:t>
            </a:r>
          </a:p>
          <a:p>
            <a:r>
              <a:rPr lang="en-US" sz="12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 </a:t>
            </a:r>
            <a:r>
              <a:rPr lang="th-TH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กรณีสงสัย</a:t>
            </a:r>
            <a:r>
              <a:rPr lang="zh-CN" altLang="en-US" sz="12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</a:t>
            </a:r>
            <a:endParaRPr lang="th-TH" sz="1200" b="1" dirty="0" smtClean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04415" y="2695812"/>
            <a:ext cx="36464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แยกพื้นที่</a:t>
            </a: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จากจุด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อื่นๆให้ชัดเจน</a:t>
            </a:r>
            <a:endParaRPr lang="en-US" altLang="zh-CN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แยกคนและ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อุปกรณ์จากจุดอื่นๆ</a:t>
            </a:r>
          </a:p>
          <a:p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-  พนักงาน</a:t>
            </a:r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จุ่มเท้าด้วยยาฆ่าเชื้อ</a:t>
            </a:r>
          </a:p>
          <a:p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 และ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สเปรย์</a:t>
            </a:r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มือด้วย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แอลกอฮอล์</a:t>
            </a:r>
          </a:p>
          <a:p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ก่อนเข้าไปในพื้นที่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มีโปรแกรมทำความสะอาดทุกวัน</a:t>
            </a:r>
          </a:p>
          <a:p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และล้างฆ่าเชื้อทั้งโรงงานทุกสัปดาห์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-  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มีพนักงานตรวจโรค ที่ผ่านการอบรม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</a:t>
            </a:r>
            <a:endParaRPr lang="th-TH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75652" y="2667102"/>
            <a:ext cx="23374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แยกพื้นที่จากจุดอื่นๆให้ชัดเจน</a:t>
            </a:r>
            <a:endParaRPr lang="en-US" altLang="zh-CN" sz="1200" b="1" dirty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แยกคนและอุปกรณ์จากจุดอื่นๆ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มีโปรแกรมทำความสะอาด</a:t>
            </a:r>
          </a:p>
          <a:p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และฆ่าเชื้อทุกสัปดาห์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12069" y="2676961"/>
            <a:ext cx="23086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รถต้องสะอาดก่อนมาถึงโรงงาน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216336" y="5247021"/>
            <a:ext cx="300274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การเปลี่ยนชุด/รองเท้าเข้าทำงาน</a:t>
            </a:r>
          </a:p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การล้างมือ/ฆ่าเชื้อมือก่อนปฏิบัติงาน</a:t>
            </a:r>
          </a:p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การทำความสะอาดชุดพนักงาน</a:t>
            </a:r>
            <a:endParaRPr lang="en-US" altLang="zh-CN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ไม่นำอาหารเข้าไปกินในไลน์ผลิต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ระยะพักโรคของผู้เข้าเยี่ยมโรงงาน</a:t>
            </a: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ระยะพักโรคจากโรงงานก่อนกลับเข้าฟาร์ม</a:t>
            </a:r>
          </a:p>
          <a:p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65008" y="5224595"/>
            <a:ext cx="29963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ผังแสดงการแบ่งพื้นที่ตามความเสี่ยง</a:t>
            </a:r>
          </a:p>
          <a:p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</a:t>
            </a:r>
            <a:r>
              <a:rPr lang="en-US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Clean zone/ Dirty zone</a:t>
            </a:r>
            <a:endParaRPr lang="th-TH" altLang="zh-CN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-   โปรแกรมทำความสะอาดโรงงาน/อุปกรณ์</a:t>
            </a:r>
            <a:endParaRPr lang="en-US" altLang="zh-CN" sz="12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รั้ว/</a:t>
            </a:r>
            <a:r>
              <a:rPr lang="th-TH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ตาข่าย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ป้องกัน</a:t>
            </a: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สัตว์พาหะรอบโรงงาน</a:t>
            </a:r>
          </a:p>
          <a:p>
            <a:pPr marL="171450" indent="-171450">
              <a:buFontTx/>
              <a:buChar char="-"/>
            </a:pP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โปรแกรมกำจัด</a:t>
            </a:r>
            <a:r>
              <a:rPr lang="th-TH" altLang="zh-CN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หนู/ฆ่า</a:t>
            </a:r>
            <a:r>
              <a:rPr lang="th-TH" altLang="zh-CN" sz="12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แมลง</a:t>
            </a:r>
            <a:endParaRPr lang="en-US" altLang="zh-CN" sz="1200" b="1" dirty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sz="12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มีระบบการกำจัดของเสียจากโรงงาน</a:t>
            </a:r>
            <a:endParaRPr lang="th-TH" sz="1200" b="1" dirty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5827" y="6489749"/>
            <a:ext cx="71770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หมายเหตุ</a:t>
            </a:r>
            <a:r>
              <a:rPr lang="en-US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: </a:t>
            </a:r>
            <a:r>
              <a:rPr lang="en-US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 </a:t>
            </a:r>
            <a:r>
              <a:rPr lang="th-TH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กรณี</a:t>
            </a:r>
            <a:r>
              <a:rPr lang="th-TH" sz="1100" b="1" dirty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อยู่ใน</a:t>
            </a:r>
            <a:r>
              <a:rPr lang="th-TH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</a:t>
            </a:r>
            <a:r>
              <a:rPr lang="en-US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/</a:t>
            </a:r>
            <a:r>
              <a:rPr lang="th-TH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มาจากพื้นที่ที่มีการระบาดโรคอหิวาต์แอฟริกาในสุกร </a:t>
            </a:r>
            <a:r>
              <a:rPr lang="en-US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 </a:t>
            </a:r>
            <a:r>
              <a:rPr lang="th-TH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จะต้องควบคุมเป็นพิเศษ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977551" y="6331019"/>
            <a:ext cx="2050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u="sng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ระบบสนับสนุน</a:t>
            </a:r>
            <a:endParaRPr lang="en-US" sz="2400" u="sng" dirty="0"/>
          </a:p>
        </p:txBody>
      </p:sp>
      <p:sp>
        <p:nvSpPr>
          <p:cNvPr id="51" name="Rectangle 50"/>
          <p:cNvSpPr/>
          <p:nvPr/>
        </p:nvSpPr>
        <p:spPr>
          <a:xfrm>
            <a:off x="9419892" y="6173136"/>
            <a:ext cx="5950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246010" y="4409528"/>
            <a:ext cx="29482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ระบบสุขาภิบาลส่วนบุคคล</a:t>
            </a:r>
            <a:endParaRPr lang="en-US" sz="20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44837" y="4389857"/>
            <a:ext cx="2587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ระบบสุขาภิบาลโรงงาน</a:t>
            </a:r>
            <a:endParaRPr lang="en-US" sz="20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865926" y="4352803"/>
            <a:ext cx="27366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ระบบตรวจสอบย้อนกลับ</a:t>
            </a:r>
            <a:endParaRPr lang="en-US" sz="20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1644085" y="653135"/>
            <a:ext cx="9802428" cy="5770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zh-CN" sz="2800" b="1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เฝ้าระวังและป้องกันโรค</a:t>
            </a:r>
            <a:r>
              <a:rPr lang="en-US" altLang="zh-CN" sz="2800" b="1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</a:t>
            </a:r>
            <a:r>
              <a:rPr lang="th-TH" altLang="zh-CN" sz="2800" b="1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สำหรับโรงชำแหละสุกร</a:t>
            </a:r>
            <a:endParaRPr lang="en-US" sz="2800" b="1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1614882" y="649954"/>
            <a:ext cx="7837466" cy="5770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zh-CN" sz="2800" b="1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เฝ้าระวังและป้องกัน</a:t>
            </a:r>
            <a:r>
              <a:rPr lang="th-TH" altLang="zh-CN" sz="28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โรค</a:t>
            </a:r>
            <a:r>
              <a:rPr lang="en-US" altLang="zh-CN" sz="28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</a:t>
            </a:r>
            <a:r>
              <a:rPr lang="th-TH" altLang="zh-CN" sz="28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altLang="zh-CN" sz="2800" b="1" dirty="0" smtClean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สำหรับโรงชำแหละสุกร</a:t>
            </a:r>
            <a:endParaRPr lang="en-US" sz="2800" b="1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717410" y="999368"/>
            <a:ext cx="231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u="sng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กระบวนการหลัก</a:t>
            </a:r>
            <a:endParaRPr lang="en-US" sz="2400" u="sng" dirty="0"/>
          </a:p>
        </p:txBody>
      </p:sp>
      <p:sp>
        <p:nvSpPr>
          <p:cNvPr id="71" name="Rectangle 70"/>
          <p:cNvSpPr/>
          <p:nvPr/>
        </p:nvSpPr>
        <p:spPr>
          <a:xfrm>
            <a:off x="244992" y="1859120"/>
            <a:ext cx="16658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รับ</a:t>
            </a:r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จากแหล่งที่ปลอดภัย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888304" y="1854725"/>
            <a:ext cx="21387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มีระบบล้างและฆ่าเชื้อก่อนกลับ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19713" y="1862198"/>
            <a:ext cx="14847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พนักงานไม่สัมผัสรถ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795158" y="1857062"/>
            <a:ext cx="18710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มีระบบควบคุมความสะอาด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744940" y="1879679"/>
            <a:ext cx="20136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แยกพื้นที่ลูกค้าออกจากโกดัง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790538" y="1877007"/>
            <a:ext cx="2329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มีระบบล้างฆ่าเชื้อก่อนเข้าโรงงาน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955302" y="4691993"/>
            <a:ext cx="34323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ป้องกันโรคผ่านทางพนักงานและแขกผู้เข้าเยี่ยมชม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820582" y="4666659"/>
            <a:ext cx="27302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ทำความสะอาดโรงงานและกำจัดของเสีย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25240" y="4648744"/>
            <a:ext cx="3376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มีการบันทึกเอกสารต่างๆและกล้อง</a:t>
            </a:r>
            <a:r>
              <a:rPr lang="en-US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CCTV</a:t>
            </a:r>
            <a:r>
              <a:rPr lang="th-TH" altLang="zh-CN" sz="1200" b="1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ตรวจสอบ</a:t>
            </a:r>
            <a:endParaRPr lang="en-US" altLang="zh-CN" sz="12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83" name="Picture 5" descr="CPF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075" y="65016"/>
            <a:ext cx="941580" cy="95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949737" y="1575897"/>
            <a:ext cx="1973264" cy="27180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7035" y="2710723"/>
            <a:ext cx="20521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รับจากฟาร์มปลอด</a:t>
            </a:r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</a:t>
            </a:r>
          </a:p>
          <a:p>
            <a:pPr marL="171450" indent="-171450">
              <a:buFontTx/>
              <a:buChar char="-"/>
            </a:pP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มีรายงานการตรวจโรคที่</a:t>
            </a:r>
          </a:p>
          <a:p>
            <a:r>
              <a:rPr lang="th-TH" altLang="zh-CN" sz="1100" b="1" dirty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ฟาร์มส่ง(สพส.</a:t>
            </a:r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001/QAC-01)</a:t>
            </a:r>
            <a:endParaRPr lang="th-TH" altLang="zh-CN" sz="11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-  ใบเคลื่อนย้าย ร.</a:t>
            </a:r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4/</a:t>
            </a: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ร.</a:t>
            </a:r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r>
          </a:p>
          <a:p>
            <a:pPr marL="171450" indent="-171450">
              <a:buFontTx/>
              <a:buChar char="-"/>
            </a:pPr>
            <a:r>
              <a:rPr lang="th-TH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มีระบบสุ่มตรวจ</a:t>
            </a:r>
            <a:r>
              <a:rPr lang="en-US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ASF</a:t>
            </a:r>
            <a:r>
              <a:rPr lang="th-TH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ก่อนส่ง</a:t>
            </a:r>
            <a:r>
              <a:rPr lang="zh-CN" altLang="en-US" sz="1100" b="1" dirty="0" smtClean="0">
                <a:solidFill>
                  <a:srgbClr val="FF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*</a:t>
            </a:r>
            <a:endParaRPr lang="th-TH" sz="1100" b="1" dirty="0" smtClean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endParaRPr lang="th-TH" sz="1100" b="1" dirty="0" smtClean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130728" y="5123514"/>
            <a:ext cx="3151825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Tx/>
              <a:buChar char="-"/>
            </a:pP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มาตรฐานโรงชำแหละขนาดเล็กต้องผ่าน ฆจส.</a:t>
            </a:r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endParaRPr lang="en-US" altLang="zh-CN" sz="1100" b="1" dirty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  </a:t>
            </a: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สำหรับโรงขนาดใหญ่ ต้องมีระบบ</a:t>
            </a:r>
            <a:r>
              <a:rPr lang="en-US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GMP/HACCP</a:t>
            </a:r>
          </a:p>
          <a:p>
            <a:pPr marL="171450" indent="-171450">
              <a:buFontTx/>
              <a:buChar char="-"/>
            </a:pP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บันทึกการเข้าออกรถขนส่ง</a:t>
            </a:r>
          </a:p>
          <a:p>
            <a:pPr marL="171450" indent="-171450">
              <a:buFontTx/>
              <a:buChar char="-"/>
            </a:pPr>
            <a:r>
              <a:rPr lang="th-TH" altLang="zh-CN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บันทึกการเข้าออกผู้เข้าเยี่ยมโรงงาน</a:t>
            </a:r>
            <a:endParaRPr lang="en-US" altLang="zh-CN" sz="1100" b="1" dirty="0" smtClean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บันทึกการใช้ยาฆ่าเชื้อทุกจุด</a:t>
            </a:r>
          </a:p>
          <a:p>
            <a:pPr marL="171450" indent="-171450">
              <a:buFontTx/>
              <a:buChar char="-"/>
            </a:pPr>
            <a:r>
              <a:rPr lang="th-TH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บันทึกการสำรวจและกำจัดสัตว์พาหะ</a:t>
            </a:r>
            <a:endParaRPr lang="th-TH" sz="1100" b="1" dirty="0">
              <a:solidFill>
                <a:schemeClr val="bg1">
                  <a:lumMod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171450" indent="-171450">
              <a:buFontTx/>
              <a:buChar char="-"/>
            </a:pPr>
            <a:r>
              <a:rPr lang="th-TH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รายงานการตรวจซาก/ผล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Lab</a:t>
            </a:r>
            <a:endParaRPr lang="th-TH" sz="11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29476</TotalTime>
  <Words>532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Cordia New</vt:lpstr>
      <vt:lpstr>等线</vt:lpstr>
      <vt:lpstr>等线 Light</vt:lpstr>
      <vt:lpstr>FreesiaUPC</vt:lpstr>
      <vt:lpstr>Leelawadee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อย่าง</dc:title>
  <dc:creator>Adisak Somon</dc:creator>
  <cp:lastModifiedBy>wilas wibulsirikul</cp:lastModifiedBy>
  <cp:revision>258</cp:revision>
  <dcterms:created xsi:type="dcterms:W3CDTF">2019-03-03T07:02:20Z</dcterms:created>
  <dcterms:modified xsi:type="dcterms:W3CDTF">2019-07-06T06:59:56Z</dcterms:modified>
</cp:coreProperties>
</file>